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media/image59.png" ContentType="image/png"/>
  <Override PartName="/ppt/media/image17.jpeg" ContentType="image/jpeg"/>
  <Override PartName="/ppt/media/image3.png" ContentType="image/png"/>
  <Override PartName="/ppt/media/image100.png" ContentType="image/png"/>
  <Override PartName="/ppt/media/image28.png" ContentType="image/png"/>
  <Override PartName="/ppt/media/image1.jpeg" ContentType="image/jpeg"/>
  <Override PartName="/ppt/media/image58.png" ContentType="image/png"/>
  <Override PartName="/ppt/media/image2.png" ContentType="image/png"/>
  <Override PartName="/ppt/media/image70.png" ContentType="image/png"/>
  <Override PartName="/ppt/media/image4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3.png" ContentType="image/png"/>
  <Override PartName="/ppt/media/image7.png" ContentType="image/png"/>
  <Override PartName="/ppt/media/image74.png" ContentType="image/png"/>
  <Override PartName="/ppt/media/image8.png" ContentType="image/png"/>
  <Override PartName="/ppt/media/image75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FE37634-ECC8-4260-9314-C11D3F4B39B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3rd office hour: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Need Raena’s help to create breakout room for each team because the sponsor may want to chat with each team. </a:t>
            </a:r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By  predicting  these  things,  it  is  possible  to  fortify  healthcare, combat  risk,  conquer  spam,  toughen  crime  fighting,  boost  sales,  and  cut costs.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2566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978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2566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978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5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2566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978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2566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978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5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2566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978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2566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978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5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2566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8097840" y="153648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4154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42566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8097840" y="3915360"/>
            <a:ext cx="365796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15440" y="593280"/>
            <a:ext cx="11360520" cy="3539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4554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6640" y="391536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6640" y="1536480"/>
            <a:ext cx="554364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15440" y="3915360"/>
            <a:ext cx="11360520" cy="2172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rmAutofit/>
          </a:bodyPr>
          <a:p>
            <a:r>
              <a:rPr b="0" lang="en-US" sz="6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7F6CBD9-2820-4989-8217-DF644AD51B88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54A3A9F-C40A-4AF9-B572-5C055BEF554E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492A938-6CE6-4F16-97DD-24033672ED51}" type="slidenum">
              <a:rPr b="0" lang="en-US" sz="1200" spc="-1" strike="noStrike">
                <a:solidFill>
                  <a:srgbClr val="ffffff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FADB8543-FD6B-40E4-93E9-8F6E2C302E7B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3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slideLayout" Target="../slideLayouts/slideLayout3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3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www.cs.nmsu.edu/~hcao/competition/cahsi_data_2022.zip" TargetMode="External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3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://www.cs.nmsu.edu/~hcao/competition/answer_eg.zip" TargetMode="External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3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http://codalab.lisn.fr/" TargetMode="Externa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http://codalab.lisn.fr/" TargetMode="Externa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3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3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3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3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3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3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3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3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slideLayout" Target="../slideLayouts/slideLayout3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3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39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3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forms.gle/gx4eQwqTdTwaTZKn6" TargetMode="External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3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://codalab.lisn.fr/" TargetMode="External"/><Relationship Id="rId2" Type="http://schemas.openxmlformats.org/officeDocument/2006/relationships/hyperlink" Target="http://www.cs.nmsu.edu/~hcao/competition/answer_eg.zip" TargetMode="External"/><Relationship Id="rId3" Type="http://schemas.openxmlformats.org/officeDocument/2006/relationships/hyperlink" Target="http://www.cs.nmsu.edu/~hcao/competition/cahsi_data_2022.zip" TargetMode="External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3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3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slideLayout" Target="../slideLayouts/slideLayout3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slideLayout" Target="../slideLayouts/slideLayout3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hyperlink" Target="https://scikit-learn.org/stable/modules/generated/sklearn.linear_model.LinearRegression.html" TargetMode="External"/><Relationship Id="rId2" Type="http://schemas.openxmlformats.org/officeDocument/2006/relationships/hyperlink" Target="https://scikit-learn.org/stable/modules/generated/sklearn.svm.SVR.html" TargetMode="External"/><Relationship Id="rId3" Type="http://schemas.openxmlformats.org/officeDocument/2006/relationships/hyperlink" Target="https://surprise.readthedocs.io/en/stable/matrix_factorization.html#surprise.prediction_algorithms.matrix_factorization.SVD" TargetMode="External"/><Relationship Id="rId4" Type="http://schemas.openxmlformats.org/officeDocument/2006/relationships/image" Target="../media/image105.png"/><Relationship Id="rId5" Type="http://schemas.openxmlformats.org/officeDocument/2006/relationships/slideLayout" Target="../slideLayouts/slideLayout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mailto:cahsialliance@gmail.com" TargetMode="Externa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hyperlink" Target="https://forms.gle/CYnQUUtHzKEvZkB37" TargetMode="External"/><Relationship Id="rId2" Type="http://schemas.openxmlformats.org/officeDocument/2006/relationships/image" Target="../media/image106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39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04;p1" descr=""/>
          <p:cNvPicPr/>
          <p:nvPr/>
        </p:nvPicPr>
        <p:blipFill>
          <a:blip r:embed="rId1"/>
          <a:srcRect l="0" t="7917" r="0" b="0"/>
          <a:stretch/>
        </p:blipFill>
        <p:spPr>
          <a:xfrm>
            <a:off x="0" y="0"/>
            <a:ext cx="12191760" cy="409752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105;p1" descr=""/>
          <p:cNvPicPr/>
          <p:nvPr/>
        </p:nvPicPr>
        <p:blipFill>
          <a:blip r:embed="rId2"/>
          <a:stretch/>
        </p:blipFill>
        <p:spPr>
          <a:xfrm>
            <a:off x="2591640" y="4375800"/>
            <a:ext cx="7242480" cy="205020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106;p1" descr=""/>
          <p:cNvPicPr/>
          <p:nvPr/>
        </p:nvPicPr>
        <p:blipFill>
          <a:blip r:embed="rId3"/>
          <a:srcRect l="0" t="24939" r="0" b="0"/>
          <a:stretch/>
        </p:blipFill>
        <p:spPr>
          <a:xfrm rot="10800000">
            <a:off x="-1776600" y="1710360"/>
            <a:ext cx="6857640" cy="5147280"/>
          </a:xfrm>
          <a:prstGeom prst="rect">
            <a:avLst/>
          </a:prstGeom>
          <a:ln>
            <a:noFill/>
          </a:ln>
          <a:effectLst>
            <a:outerShdw algn="bl" blurRad="50800" dir="18900000" dist="37674" rotWithShape="0">
              <a:srgbClr val="000000">
                <a:alpha val="4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415440" y="48780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A Real Sample of Dataset D1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11308320" y="617580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554AD301-A098-4031-9EE6-68027BB9A7F4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68" name="Google Shape;240;p10" descr=""/>
          <p:cNvPicPr/>
          <p:nvPr/>
        </p:nvPicPr>
        <p:blipFill>
          <a:blip r:embed="rId1"/>
          <a:stretch/>
        </p:blipFill>
        <p:spPr>
          <a:xfrm>
            <a:off x="1461240" y="2086200"/>
            <a:ext cx="9604800" cy="365724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4947120" y="1145160"/>
            <a:ext cx="328428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5017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users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(columns </a:t>
            </a: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u0-u5015, uy)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415440" y="3318480"/>
            <a:ext cx="1221120" cy="13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1503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books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(rows)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5099400" y="5864040"/>
            <a:ext cx="379188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Rating between 1 to 5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0: unknown or missing rating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2" name="Google Shape;244;p10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415440" y="49176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A Real Sample of Dataset D2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131D520F-DC49-4461-BDC3-86C498569939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75" name="Google Shape;251;p11" descr=""/>
          <p:cNvPicPr/>
          <p:nvPr/>
        </p:nvPicPr>
        <p:blipFill>
          <a:blip r:embed="rId1"/>
          <a:stretch/>
        </p:blipFill>
        <p:spPr>
          <a:xfrm>
            <a:off x="1463040" y="2084760"/>
            <a:ext cx="9046440" cy="3657240"/>
          </a:xfrm>
          <a:prstGeom prst="rect">
            <a:avLst/>
          </a:prstGeom>
          <a:ln>
            <a:noFill/>
          </a:ln>
        </p:spPr>
      </p:pic>
      <p:sp>
        <p:nvSpPr>
          <p:cNvPr id="276" name="CustomShape 3"/>
          <p:cNvSpPr/>
          <p:nvPr/>
        </p:nvSpPr>
        <p:spPr>
          <a:xfrm>
            <a:off x="415440" y="3318480"/>
            <a:ext cx="1221120" cy="13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376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books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(rows)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4"/>
          <p:cNvSpPr/>
          <p:nvPr/>
        </p:nvSpPr>
        <p:spPr>
          <a:xfrm>
            <a:off x="4947120" y="1145160"/>
            <a:ext cx="328428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5017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users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(columns </a:t>
            </a:r>
            <a:r>
              <a:rPr b="0" lang="en-US" sz="1870" spc="-1" strike="noStrike">
                <a:solidFill>
                  <a:srgbClr val="000000"/>
                </a:solidFill>
                <a:latin typeface="Arial"/>
                <a:ea typeface="Arial"/>
              </a:rPr>
              <a:t>u0-u5015, uy)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78" name="CustomShape 5"/>
          <p:cNvSpPr/>
          <p:nvPr/>
        </p:nvSpPr>
        <p:spPr>
          <a:xfrm>
            <a:off x="9800640" y="239148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9799200" y="269676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CustomShape 7"/>
          <p:cNvSpPr/>
          <p:nvPr/>
        </p:nvSpPr>
        <p:spPr>
          <a:xfrm>
            <a:off x="9800640" y="300024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CustomShape 8"/>
          <p:cNvSpPr/>
          <p:nvPr/>
        </p:nvSpPr>
        <p:spPr>
          <a:xfrm>
            <a:off x="9800640" y="330804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9"/>
          <p:cNvSpPr/>
          <p:nvPr/>
        </p:nvSpPr>
        <p:spPr>
          <a:xfrm>
            <a:off x="9799200" y="361332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CustomShape 10"/>
          <p:cNvSpPr/>
          <p:nvPr/>
        </p:nvSpPr>
        <p:spPr>
          <a:xfrm>
            <a:off x="9800640" y="390672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4" name="CustomShape 11"/>
          <p:cNvSpPr/>
          <p:nvPr/>
        </p:nvSpPr>
        <p:spPr>
          <a:xfrm>
            <a:off x="9799200" y="420588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12"/>
          <p:cNvSpPr/>
          <p:nvPr/>
        </p:nvSpPr>
        <p:spPr>
          <a:xfrm>
            <a:off x="9798120" y="451080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13"/>
          <p:cNvSpPr/>
          <p:nvPr/>
        </p:nvSpPr>
        <p:spPr>
          <a:xfrm>
            <a:off x="9799200" y="481464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7" name="CustomShape 14"/>
          <p:cNvSpPr/>
          <p:nvPr/>
        </p:nvSpPr>
        <p:spPr>
          <a:xfrm>
            <a:off x="9798120" y="512388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8" name="CustomShape 15"/>
          <p:cNvSpPr/>
          <p:nvPr/>
        </p:nvSpPr>
        <p:spPr>
          <a:xfrm>
            <a:off x="9799200" y="5427720"/>
            <a:ext cx="731160" cy="24336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CustomShape 16"/>
          <p:cNvSpPr/>
          <p:nvPr/>
        </p:nvSpPr>
        <p:spPr>
          <a:xfrm>
            <a:off x="5099400" y="5864040"/>
            <a:ext cx="379188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Rating between 1 to 5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0: unknown or missing rating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0" name="Google Shape;266;p11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A Simple Approach: Finding a Similar User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38B0CA58-5309-4F04-9F53-30CED2F1217B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93" name="Google Shape;273;p12" descr=""/>
          <p:cNvPicPr/>
          <p:nvPr/>
        </p:nvPicPr>
        <p:blipFill>
          <a:blip r:embed="rId1"/>
          <a:stretch/>
        </p:blipFill>
        <p:spPr>
          <a:xfrm>
            <a:off x="1355400" y="1500840"/>
            <a:ext cx="696960" cy="862560"/>
          </a:xfrm>
          <a:prstGeom prst="rect">
            <a:avLst/>
          </a:prstGeom>
          <a:ln>
            <a:noFill/>
          </a:ln>
        </p:spPr>
      </p:pic>
      <p:pic>
        <p:nvPicPr>
          <p:cNvPr id="294" name="Google Shape;274;p12" descr=""/>
          <p:cNvPicPr/>
          <p:nvPr/>
        </p:nvPicPr>
        <p:blipFill>
          <a:blip r:embed="rId2"/>
          <a:stretch/>
        </p:blipFill>
        <p:spPr>
          <a:xfrm>
            <a:off x="2670480" y="1544400"/>
            <a:ext cx="862560" cy="862560"/>
          </a:xfrm>
          <a:prstGeom prst="rect">
            <a:avLst/>
          </a:prstGeom>
          <a:ln>
            <a:noFill/>
          </a:ln>
        </p:spPr>
      </p:pic>
      <p:pic>
        <p:nvPicPr>
          <p:cNvPr id="295" name="Google Shape;275;p12" descr=""/>
          <p:cNvPicPr/>
          <p:nvPr/>
        </p:nvPicPr>
        <p:blipFill>
          <a:blip r:embed="rId3"/>
          <a:stretch/>
        </p:blipFill>
        <p:spPr>
          <a:xfrm>
            <a:off x="462600" y="3275280"/>
            <a:ext cx="1767960" cy="2719440"/>
          </a:xfrm>
          <a:prstGeom prst="rect">
            <a:avLst/>
          </a:prstGeom>
          <a:ln>
            <a:noFill/>
          </a:ln>
        </p:spPr>
      </p:pic>
      <p:sp>
        <p:nvSpPr>
          <p:cNvPr id="296" name="CustomShape 3"/>
          <p:cNvSpPr/>
          <p:nvPr/>
        </p:nvSpPr>
        <p:spPr>
          <a:xfrm>
            <a:off x="1801440" y="2748960"/>
            <a:ext cx="12661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both like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97" name="Google Shape;277;p12" descr=""/>
          <p:cNvPicPr/>
          <p:nvPr/>
        </p:nvPicPr>
        <p:blipFill>
          <a:blip r:embed="rId4"/>
          <a:stretch/>
        </p:blipFill>
        <p:spPr>
          <a:xfrm>
            <a:off x="2501280" y="3275280"/>
            <a:ext cx="2382480" cy="2396880"/>
          </a:xfrm>
          <a:prstGeom prst="rect">
            <a:avLst/>
          </a:prstGeom>
          <a:ln>
            <a:noFill/>
          </a:ln>
        </p:spPr>
      </p:pic>
      <p:pic>
        <p:nvPicPr>
          <p:cNvPr id="298" name="Google Shape;278;p12" descr=""/>
          <p:cNvPicPr/>
          <p:nvPr/>
        </p:nvPicPr>
        <p:blipFill>
          <a:blip r:embed="rId5"/>
          <a:stretch/>
        </p:blipFill>
        <p:spPr>
          <a:xfrm>
            <a:off x="1165320" y="6014520"/>
            <a:ext cx="2526840" cy="367920"/>
          </a:xfrm>
          <a:prstGeom prst="rect">
            <a:avLst/>
          </a:prstGeom>
          <a:ln>
            <a:noFill/>
          </a:ln>
        </p:spPr>
      </p:pic>
      <p:pic>
        <p:nvPicPr>
          <p:cNvPr id="299" name="Google Shape;279;p12" descr=""/>
          <p:cNvPicPr/>
          <p:nvPr/>
        </p:nvPicPr>
        <p:blipFill>
          <a:blip r:embed="rId6"/>
          <a:stretch/>
        </p:blipFill>
        <p:spPr>
          <a:xfrm>
            <a:off x="9885240" y="1500840"/>
            <a:ext cx="862560" cy="86256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>
            <a:off x="7176960" y="2559240"/>
            <a:ext cx="8712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reads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1" name="Google Shape;281;p12" descr=""/>
          <p:cNvPicPr/>
          <p:nvPr/>
        </p:nvPicPr>
        <p:blipFill>
          <a:blip r:embed="rId7"/>
          <a:stretch/>
        </p:blipFill>
        <p:spPr>
          <a:xfrm>
            <a:off x="6751080" y="3275280"/>
            <a:ext cx="1775520" cy="2718360"/>
          </a:xfrm>
          <a:prstGeom prst="rect">
            <a:avLst/>
          </a:prstGeom>
          <a:ln>
            <a:noFill/>
          </a:ln>
        </p:spPr>
      </p:pic>
      <p:pic>
        <p:nvPicPr>
          <p:cNvPr id="302" name="Google Shape;282;p12" descr=""/>
          <p:cNvPicPr/>
          <p:nvPr/>
        </p:nvPicPr>
        <p:blipFill>
          <a:blip r:embed="rId8"/>
          <a:stretch/>
        </p:blipFill>
        <p:spPr>
          <a:xfrm>
            <a:off x="7256520" y="1500840"/>
            <a:ext cx="696960" cy="862560"/>
          </a:xfrm>
          <a:prstGeom prst="rect">
            <a:avLst/>
          </a:prstGeom>
          <a:ln>
            <a:noFill/>
          </a:ln>
        </p:spPr>
      </p:pic>
      <p:sp>
        <p:nvSpPr>
          <p:cNvPr id="303" name="CustomShape 5"/>
          <p:cNvSpPr/>
          <p:nvPr/>
        </p:nvSpPr>
        <p:spPr>
          <a:xfrm>
            <a:off x="9384480" y="2563200"/>
            <a:ext cx="202572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likely will also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read that book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CustomShape 6"/>
          <p:cNvSpPr/>
          <p:nvPr/>
        </p:nvSpPr>
        <p:spPr>
          <a:xfrm>
            <a:off x="4023360" y="6372720"/>
            <a:ext cx="69008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683c7"/>
                </a:solidFill>
                <a:latin typeface="Calibri"/>
                <a:ea typeface="Calibri"/>
              </a:rPr>
              <a:t>This is an example of User-User Collaborative Filtering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5" name="CustomShape 7"/>
          <p:cNvSpPr/>
          <p:nvPr/>
        </p:nvSpPr>
        <p:spPr>
          <a:xfrm>
            <a:off x="5342760" y="2601720"/>
            <a:ext cx="1091520" cy="3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00">
            <a:solidFill>
              <a:srgbClr val="256c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6" name="Google Shape;286;p12" descr=""/>
          <p:cNvPicPr/>
          <p:nvPr/>
        </p:nvPicPr>
        <p:blipFill>
          <a:blip r:embed="rId9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140CDC1-8202-4BCE-93BC-C08C7D199675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09" name="Google Shape;293;p13" descr=""/>
          <p:cNvPicPr/>
          <p:nvPr/>
        </p:nvPicPr>
        <p:blipFill>
          <a:blip r:embed="rId1"/>
          <a:stretch/>
        </p:blipFill>
        <p:spPr>
          <a:xfrm>
            <a:off x="8308800" y="2671200"/>
            <a:ext cx="2514240" cy="1409400"/>
          </a:xfrm>
          <a:prstGeom prst="rect">
            <a:avLst/>
          </a:prstGeom>
          <a:ln>
            <a:noFill/>
          </a:ln>
        </p:spPr>
      </p:pic>
      <p:sp>
        <p:nvSpPr>
          <p:cNvPr id="310" name="CustomShape 3"/>
          <p:cNvSpPr/>
          <p:nvPr/>
        </p:nvSpPr>
        <p:spPr>
          <a:xfrm>
            <a:off x="3334320" y="213732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CustomShape 4"/>
          <p:cNvSpPr/>
          <p:nvPr/>
        </p:nvSpPr>
        <p:spPr>
          <a:xfrm>
            <a:off x="1282320" y="3684600"/>
            <a:ext cx="10098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2" name="Google Shape;296;p13" descr=""/>
          <p:cNvPicPr/>
          <p:nvPr/>
        </p:nvPicPr>
        <p:blipFill>
          <a:blip r:embed="rId2"/>
          <a:stretch/>
        </p:blipFill>
        <p:spPr>
          <a:xfrm>
            <a:off x="2292120" y="2671920"/>
            <a:ext cx="2666520" cy="3327120"/>
          </a:xfrm>
          <a:prstGeom prst="rect">
            <a:avLst/>
          </a:prstGeom>
          <a:ln>
            <a:noFill/>
          </a:ln>
        </p:spPr>
      </p:pic>
      <p:sp>
        <p:nvSpPr>
          <p:cNvPr id="313" name="CustomShape 5"/>
          <p:cNvSpPr/>
          <p:nvPr/>
        </p:nvSpPr>
        <p:spPr>
          <a:xfrm>
            <a:off x="302796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4" name="CustomShape 6"/>
          <p:cNvSpPr/>
          <p:nvPr/>
        </p:nvSpPr>
        <p:spPr>
          <a:xfrm>
            <a:off x="3627360" y="3644280"/>
            <a:ext cx="280080" cy="1428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7"/>
          <p:cNvSpPr/>
          <p:nvPr/>
        </p:nvSpPr>
        <p:spPr>
          <a:xfrm>
            <a:off x="4440240" y="3644280"/>
            <a:ext cx="280080" cy="1428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8"/>
          <p:cNvSpPr/>
          <p:nvPr/>
        </p:nvSpPr>
        <p:spPr>
          <a:xfrm>
            <a:off x="995040" y="5090760"/>
            <a:ext cx="5806440" cy="13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marL="1861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 3 and 5 are similar because they give similar ratings to books 4, 5, 6</a:t>
            </a:r>
            <a:endParaRPr b="0" lang="en-US" sz="2400" spc="-1" strike="noStrike">
              <a:latin typeface="Arial"/>
            </a:endParaRPr>
          </a:p>
          <a:p>
            <a:pPr marL="60948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9"/>
          <p:cNvSpPr/>
          <p:nvPr/>
        </p:nvSpPr>
        <p:spPr>
          <a:xfrm>
            <a:off x="9438120" y="214128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10"/>
          <p:cNvSpPr/>
          <p:nvPr/>
        </p:nvSpPr>
        <p:spPr>
          <a:xfrm>
            <a:off x="7257240" y="3313440"/>
            <a:ext cx="10522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11"/>
          <p:cNvSpPr/>
          <p:nvPr/>
        </p:nvSpPr>
        <p:spPr>
          <a:xfrm>
            <a:off x="915012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0" name="CustomShape 12"/>
          <p:cNvSpPr/>
          <p:nvPr/>
        </p:nvSpPr>
        <p:spPr>
          <a:xfrm>
            <a:off x="7707240" y="5123880"/>
            <a:ext cx="43783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The rating of book 1 by user 3 is 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13"/>
          <p:cNvSpPr/>
          <p:nvPr/>
        </p:nvSpPr>
        <p:spPr>
          <a:xfrm>
            <a:off x="9601200" y="3179880"/>
            <a:ext cx="334800" cy="383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14"/>
          <p:cNvSpPr/>
          <p:nvPr/>
        </p:nvSpPr>
        <p:spPr>
          <a:xfrm>
            <a:off x="4019760" y="6008040"/>
            <a:ext cx="63151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270" spc="-1" strike="noStrike">
                <a:solidFill>
                  <a:srgbClr val="0070c0"/>
                </a:solidFill>
                <a:latin typeface="Calibri"/>
                <a:ea typeface="Calibri"/>
              </a:rPr>
              <a:t>→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likely that user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5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also gives a rating 3 to book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3" name="Google Shape;307;p13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Another Simple Approach: Finding a Similar Item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8BCAA8E8-9CFD-4364-B9AD-E41D5D266F3F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26" name="Google Shape;314;p14" descr=""/>
          <p:cNvPicPr/>
          <p:nvPr/>
        </p:nvPicPr>
        <p:blipFill>
          <a:blip r:embed="rId1"/>
          <a:stretch/>
        </p:blipFill>
        <p:spPr>
          <a:xfrm>
            <a:off x="319320" y="1497600"/>
            <a:ext cx="1433880" cy="2205360"/>
          </a:xfrm>
          <a:prstGeom prst="rect">
            <a:avLst/>
          </a:prstGeom>
          <a:ln>
            <a:noFill/>
          </a:ln>
        </p:spPr>
      </p:pic>
      <p:pic>
        <p:nvPicPr>
          <p:cNvPr id="327" name="Google Shape;315;p14" descr=""/>
          <p:cNvPicPr/>
          <p:nvPr/>
        </p:nvPicPr>
        <p:blipFill>
          <a:blip r:embed="rId2"/>
          <a:stretch/>
        </p:blipFill>
        <p:spPr>
          <a:xfrm>
            <a:off x="4543920" y="1758960"/>
            <a:ext cx="696960" cy="862560"/>
          </a:xfrm>
          <a:prstGeom prst="rect">
            <a:avLst/>
          </a:prstGeom>
          <a:ln>
            <a:noFill/>
          </a:ln>
        </p:spPr>
      </p:pic>
      <p:pic>
        <p:nvPicPr>
          <p:cNvPr id="328" name="Google Shape;316;p14" descr=""/>
          <p:cNvPicPr/>
          <p:nvPr/>
        </p:nvPicPr>
        <p:blipFill>
          <a:blip r:embed="rId3"/>
          <a:stretch/>
        </p:blipFill>
        <p:spPr>
          <a:xfrm>
            <a:off x="7094160" y="1758960"/>
            <a:ext cx="862560" cy="86256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317;p14" descr=""/>
          <p:cNvPicPr/>
          <p:nvPr/>
        </p:nvPicPr>
        <p:blipFill>
          <a:blip r:embed="rId4"/>
          <a:stretch/>
        </p:blipFill>
        <p:spPr>
          <a:xfrm>
            <a:off x="3628800" y="2907720"/>
            <a:ext cx="2526840" cy="36792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2017800" y="2357280"/>
            <a:ext cx="14734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is rated by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1" name="Google Shape;319;p14" descr=""/>
          <p:cNvPicPr/>
          <p:nvPr/>
        </p:nvPicPr>
        <p:blipFill>
          <a:blip r:embed="rId5"/>
          <a:stretch/>
        </p:blipFill>
        <p:spPr>
          <a:xfrm>
            <a:off x="114480" y="4446720"/>
            <a:ext cx="1815480" cy="1826280"/>
          </a:xfrm>
          <a:prstGeom prst="rect">
            <a:avLst/>
          </a:prstGeom>
          <a:ln>
            <a:noFill/>
          </a:ln>
        </p:spPr>
      </p:pic>
      <p:sp>
        <p:nvSpPr>
          <p:cNvPr id="332" name="CustomShape 4"/>
          <p:cNvSpPr/>
          <p:nvPr/>
        </p:nvSpPr>
        <p:spPr>
          <a:xfrm>
            <a:off x="2017800" y="5155560"/>
            <a:ext cx="14734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is rated by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3" name="Google Shape;321;p14" descr=""/>
          <p:cNvPicPr/>
          <p:nvPr/>
        </p:nvPicPr>
        <p:blipFill>
          <a:blip r:embed="rId6"/>
          <a:stretch/>
        </p:blipFill>
        <p:spPr>
          <a:xfrm>
            <a:off x="9741600" y="1497600"/>
            <a:ext cx="1433880" cy="1433880"/>
          </a:xfrm>
          <a:prstGeom prst="rect">
            <a:avLst/>
          </a:prstGeom>
          <a:ln>
            <a:noFill/>
          </a:ln>
        </p:spPr>
      </p:pic>
      <p:pic>
        <p:nvPicPr>
          <p:cNvPr id="334" name="Google Shape;322;p14" descr=""/>
          <p:cNvPicPr/>
          <p:nvPr/>
        </p:nvPicPr>
        <p:blipFill>
          <a:blip r:embed="rId7"/>
          <a:stretch/>
        </p:blipFill>
        <p:spPr>
          <a:xfrm>
            <a:off x="6361560" y="2933280"/>
            <a:ext cx="2679480" cy="317160"/>
          </a:xfrm>
          <a:prstGeom prst="rect">
            <a:avLst/>
          </a:prstGeom>
          <a:ln>
            <a:noFill/>
          </a:ln>
        </p:spPr>
      </p:pic>
      <p:pic>
        <p:nvPicPr>
          <p:cNvPr id="335" name="Google Shape;323;p14" descr=""/>
          <p:cNvPicPr/>
          <p:nvPr/>
        </p:nvPicPr>
        <p:blipFill>
          <a:blip r:embed="rId8"/>
          <a:stretch/>
        </p:blipFill>
        <p:spPr>
          <a:xfrm>
            <a:off x="4543200" y="4111200"/>
            <a:ext cx="696960" cy="862560"/>
          </a:xfrm>
          <a:prstGeom prst="rect">
            <a:avLst/>
          </a:prstGeom>
          <a:ln>
            <a:noFill/>
          </a:ln>
        </p:spPr>
      </p:pic>
      <p:pic>
        <p:nvPicPr>
          <p:cNvPr id="336" name="Google Shape;324;p14" descr=""/>
          <p:cNvPicPr/>
          <p:nvPr/>
        </p:nvPicPr>
        <p:blipFill>
          <a:blip r:embed="rId9"/>
          <a:stretch/>
        </p:blipFill>
        <p:spPr>
          <a:xfrm>
            <a:off x="7093440" y="4111200"/>
            <a:ext cx="862560" cy="862560"/>
          </a:xfrm>
          <a:prstGeom prst="rect">
            <a:avLst/>
          </a:prstGeom>
          <a:ln>
            <a:noFill/>
          </a:ln>
        </p:spPr>
      </p:pic>
      <p:pic>
        <p:nvPicPr>
          <p:cNvPr id="337" name="Google Shape;325;p14" descr=""/>
          <p:cNvPicPr/>
          <p:nvPr/>
        </p:nvPicPr>
        <p:blipFill>
          <a:blip r:embed="rId10"/>
          <a:stretch/>
        </p:blipFill>
        <p:spPr>
          <a:xfrm>
            <a:off x="6338160" y="5253840"/>
            <a:ext cx="2857320" cy="380520"/>
          </a:xfrm>
          <a:prstGeom prst="rect">
            <a:avLst/>
          </a:prstGeom>
          <a:ln>
            <a:noFill/>
          </a:ln>
        </p:spPr>
      </p:pic>
      <p:pic>
        <p:nvPicPr>
          <p:cNvPr id="338" name="Google Shape;326;p14" descr=""/>
          <p:cNvPicPr/>
          <p:nvPr/>
        </p:nvPicPr>
        <p:blipFill>
          <a:blip r:embed="rId11"/>
          <a:stretch/>
        </p:blipFill>
        <p:spPr>
          <a:xfrm>
            <a:off x="9246960" y="2917080"/>
            <a:ext cx="2857320" cy="380520"/>
          </a:xfrm>
          <a:prstGeom prst="rect">
            <a:avLst/>
          </a:prstGeom>
          <a:ln>
            <a:noFill/>
          </a:ln>
        </p:spPr>
      </p:pic>
      <p:pic>
        <p:nvPicPr>
          <p:cNvPr id="339" name="Google Shape;327;p14" descr=""/>
          <p:cNvPicPr/>
          <p:nvPr/>
        </p:nvPicPr>
        <p:blipFill>
          <a:blip r:embed="rId12"/>
          <a:stretch/>
        </p:blipFill>
        <p:spPr>
          <a:xfrm>
            <a:off x="9809280" y="3819600"/>
            <a:ext cx="1433880" cy="1433880"/>
          </a:xfrm>
          <a:prstGeom prst="rect">
            <a:avLst/>
          </a:prstGeom>
          <a:ln>
            <a:noFill/>
          </a:ln>
        </p:spPr>
      </p:pic>
      <p:sp>
        <p:nvSpPr>
          <p:cNvPr id="340" name="CustomShape 5"/>
          <p:cNvSpPr/>
          <p:nvPr/>
        </p:nvSpPr>
        <p:spPr>
          <a:xfrm>
            <a:off x="9702720" y="5325840"/>
            <a:ext cx="1943640" cy="290880"/>
          </a:xfrm>
          <a:prstGeom prst="rect">
            <a:avLst/>
          </a:prstGeom>
          <a:solidFill>
            <a:srgbClr val="ff0000"/>
          </a:solidFill>
          <a:ln w="1260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Calibri"/>
              </a:rPr>
              <a:t>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CustomShape 6"/>
          <p:cNvSpPr/>
          <p:nvPr/>
        </p:nvSpPr>
        <p:spPr>
          <a:xfrm>
            <a:off x="9741600" y="5753520"/>
            <a:ext cx="17568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Likely 4 stars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7"/>
          <p:cNvSpPr/>
          <p:nvPr/>
        </p:nvSpPr>
        <p:spPr>
          <a:xfrm>
            <a:off x="4500360" y="6382800"/>
            <a:ext cx="68940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2683c7"/>
                </a:solidFill>
                <a:latin typeface="Calibri"/>
                <a:ea typeface="Calibri"/>
              </a:rPr>
              <a:t>This is an example of Item-Item Collaborative Filtering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3" name="Google Shape;331;p14" descr=""/>
          <p:cNvPicPr/>
          <p:nvPr/>
        </p:nvPicPr>
        <p:blipFill>
          <a:blip r:embed="rId1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  <p:pic>
        <p:nvPicPr>
          <p:cNvPr id="344" name="Google Shape;332;p14" descr=""/>
          <p:cNvPicPr/>
          <p:nvPr/>
        </p:nvPicPr>
        <p:blipFill>
          <a:blip r:embed="rId14"/>
          <a:stretch/>
        </p:blipFill>
        <p:spPr>
          <a:xfrm>
            <a:off x="4178160" y="5253840"/>
            <a:ext cx="1666440" cy="61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79AD213B-BC54-4D03-BF47-10E61B9FD49E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47" name="Google Shape;339;p15" descr=""/>
          <p:cNvPicPr/>
          <p:nvPr/>
        </p:nvPicPr>
        <p:blipFill>
          <a:blip r:embed="rId1"/>
          <a:stretch/>
        </p:blipFill>
        <p:spPr>
          <a:xfrm>
            <a:off x="8308800" y="2671200"/>
            <a:ext cx="2514240" cy="1409400"/>
          </a:xfrm>
          <a:prstGeom prst="rect">
            <a:avLst/>
          </a:prstGeom>
          <a:ln>
            <a:noFill/>
          </a:ln>
        </p:spPr>
      </p:pic>
      <p:sp>
        <p:nvSpPr>
          <p:cNvPr id="348" name="CustomShape 3"/>
          <p:cNvSpPr/>
          <p:nvPr/>
        </p:nvSpPr>
        <p:spPr>
          <a:xfrm>
            <a:off x="3334320" y="213732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CustomShape 4"/>
          <p:cNvSpPr/>
          <p:nvPr/>
        </p:nvSpPr>
        <p:spPr>
          <a:xfrm>
            <a:off x="1252440" y="3684600"/>
            <a:ext cx="103932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0" name="Google Shape;342;p15" descr=""/>
          <p:cNvPicPr/>
          <p:nvPr/>
        </p:nvPicPr>
        <p:blipFill>
          <a:blip r:embed="rId2"/>
          <a:stretch/>
        </p:blipFill>
        <p:spPr>
          <a:xfrm>
            <a:off x="2292120" y="2671920"/>
            <a:ext cx="2666520" cy="3327120"/>
          </a:xfrm>
          <a:prstGeom prst="rect">
            <a:avLst/>
          </a:prstGeom>
          <a:ln>
            <a:noFill/>
          </a:ln>
        </p:spPr>
      </p:pic>
      <p:sp>
        <p:nvSpPr>
          <p:cNvPr id="351" name="CustomShape 5"/>
          <p:cNvSpPr/>
          <p:nvPr/>
        </p:nvSpPr>
        <p:spPr>
          <a:xfrm>
            <a:off x="302796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CustomShape 6"/>
          <p:cNvSpPr/>
          <p:nvPr/>
        </p:nvSpPr>
        <p:spPr>
          <a:xfrm>
            <a:off x="2837160" y="4080600"/>
            <a:ext cx="1535400" cy="4438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7"/>
          <p:cNvSpPr/>
          <p:nvPr/>
        </p:nvSpPr>
        <p:spPr>
          <a:xfrm>
            <a:off x="5139000" y="4460040"/>
            <a:ext cx="5806440" cy="17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marL="1861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 5, 2 are similar because they are given similar ratings by users 3, 4. User 5 gives a rating 4 to book 5. </a:t>
            </a:r>
            <a:endParaRPr b="0" lang="en-US" sz="2400" spc="-1" strike="noStrike">
              <a:latin typeface="Arial"/>
            </a:endParaRPr>
          </a:p>
          <a:p>
            <a:pPr marL="60948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8"/>
          <p:cNvSpPr/>
          <p:nvPr/>
        </p:nvSpPr>
        <p:spPr>
          <a:xfrm>
            <a:off x="9438120" y="214128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5" name="CustomShape 9"/>
          <p:cNvSpPr/>
          <p:nvPr/>
        </p:nvSpPr>
        <p:spPr>
          <a:xfrm>
            <a:off x="7232760" y="3313440"/>
            <a:ext cx="107676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6" name="CustomShape 10"/>
          <p:cNvSpPr/>
          <p:nvPr/>
        </p:nvSpPr>
        <p:spPr>
          <a:xfrm>
            <a:off x="915012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7" name="CustomShape 11"/>
          <p:cNvSpPr/>
          <p:nvPr/>
        </p:nvSpPr>
        <p:spPr>
          <a:xfrm>
            <a:off x="8827560" y="3638880"/>
            <a:ext cx="1514160" cy="3963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2"/>
          <p:cNvSpPr/>
          <p:nvPr/>
        </p:nvSpPr>
        <p:spPr>
          <a:xfrm>
            <a:off x="4189320" y="6116400"/>
            <a:ext cx="63151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270" spc="-1" strike="noStrike">
                <a:solidFill>
                  <a:srgbClr val="0070c0"/>
                </a:solidFill>
                <a:latin typeface="Calibri"/>
                <a:ea typeface="Calibri"/>
              </a:rPr>
              <a:t>→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likely that user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5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also gives a rating 4 to book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9" name="Google Shape;351;p15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Logistics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90000" y="1458720"/>
            <a:ext cx="12191760" cy="532404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Competition duration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Starting: 8:30 am Pacific Standard Time (PST) Oct. 6, 2022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Ending: 11:30am PST Oct. 6, 2022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4D1D4554-8066-4464-B3D7-127CCB4F75CA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63" name="Google Shape;359;p16" descr=""/>
          <p:cNvPicPr/>
          <p:nvPr/>
        </p:nvPicPr>
        <p:blipFill>
          <a:blip r:embed="rId1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Get the data and submit your work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Get the data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6b9f25"/>
              </a:buClr>
              <a:buFont typeface="Arial"/>
              <a:buChar char="○"/>
            </a:pPr>
            <a:r>
              <a:rPr b="0" lang="en-US" sz="24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http://www.cs.nmsu.edu/~hcao/competition/cahsi_data_2022.zip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Password will be provided once everybody gets the file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work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spcBef>
                <a:spcPts val="2132"/>
              </a:spcBef>
              <a:buClr>
                <a:srgbClr val="000000"/>
              </a:buClr>
              <a:buFont typeface="Arial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Through CAHSI Data Analytics Hackathon (the link is provided in later slides)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Detailed instructions will be explained in the following several slides.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152280" algn="ctr"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304560" algn="ctr"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304560">
              <a:lnSpc>
                <a:spcPct val="115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0FEB7488-1A25-4C6D-A7F0-F151D52DDE97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67" name="Google Shape;367;p17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work - prepare your answer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In D2.csv file, fill in 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376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rows of column </a:t>
            </a:r>
            <a:r>
              <a:rPr b="1" lang="en-US" sz="2400" spc="-1" strike="noStrike">
                <a:solidFill>
                  <a:srgbClr val="0000ff"/>
                </a:solidFill>
                <a:latin typeface="Calibri"/>
                <a:ea typeface="Calibri"/>
              </a:rPr>
              <a:t>uy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Download a file </a:t>
            </a:r>
            <a:r>
              <a:rPr b="0" lang="en-US" sz="24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http://www.cs.nmsu.edu/~hcao/competition/answer_eg.zip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Uncompress this file you will get answer.txt, from which you can understand how you will organize your submitted file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Submit this answer_eg.zip through the steps shown in the next few slides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If you updated your prediction later and want to submit it one more time: Please follow step 3. 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Your answer file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  <a:ea typeface="Calibri"/>
              </a:rPr>
              <a:t>MUST still be named </a:t>
            </a:r>
            <a:r>
              <a:rPr b="1" lang="en-US" sz="2000" spc="-1" strike="noStrike">
                <a:solidFill>
                  <a:srgbClr val="0000ff"/>
                </a:solidFill>
                <a:latin typeface="Calibri"/>
                <a:ea typeface="Calibri"/>
              </a:rPr>
              <a:t>answer.txt (IMPORTANT)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2" marL="1828800" indent="-456840">
              <a:lnSpc>
                <a:spcPct val="115000"/>
              </a:lnSpc>
              <a:buClr>
                <a:srgbClr val="0000ff"/>
              </a:buClr>
              <a:buFont typeface="Arial"/>
              <a:buChar char="■"/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  <a:ea typeface="Calibri"/>
              </a:rPr>
              <a:t>IMPORTANT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: you should only zip the answer.txt instead of a folder containing answer.txt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56840">
              <a:lnSpc>
                <a:spcPct val="115000"/>
              </a:lnSpc>
              <a:buClr>
                <a:srgbClr val="000000"/>
              </a:buClr>
              <a:buFont typeface="Arial"/>
              <a:buAutoNum type="alpha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Your zip files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  <a:ea typeface="Calibri"/>
              </a:rPr>
              <a:t>MUST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be a zip file </a:t>
            </a:r>
            <a:r>
              <a:rPr b="0" lang="en-US" sz="2000" spc="-1" strike="noStrike">
                <a:solidFill>
                  <a:srgbClr val="0000ff"/>
                </a:solidFill>
                <a:latin typeface="Calibri"/>
                <a:ea typeface="Calibri"/>
              </a:rPr>
              <a:t>(IMPORTANT)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. It can be named as answer_team1_attempt2.zip or answer_team2_attempt2.zip, etc.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E4A9BD3A-2484-4845-B74B-A634F1B5D76B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71" name="Google Shape;375;p18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work - preparation - sign up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Go to </a:t>
            </a:r>
            <a:r>
              <a:rPr b="0" lang="en-US" sz="28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http://codalab.lisn.fr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and create an account for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your team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4" name="Google Shape;382;p19" descr=""/>
          <p:cNvPicPr/>
          <p:nvPr/>
        </p:nvPicPr>
        <p:blipFill>
          <a:blip r:embed="rId2"/>
          <a:stretch/>
        </p:blipFill>
        <p:spPr>
          <a:xfrm>
            <a:off x="595440" y="2462760"/>
            <a:ext cx="5707440" cy="4327920"/>
          </a:xfrm>
          <a:prstGeom prst="rect">
            <a:avLst/>
          </a:prstGeom>
          <a:ln>
            <a:noFill/>
          </a:ln>
        </p:spPr>
      </p:pic>
      <p:pic>
        <p:nvPicPr>
          <p:cNvPr id="375" name="Google Shape;383;p19" descr=""/>
          <p:cNvPicPr/>
          <p:nvPr/>
        </p:nvPicPr>
        <p:blipFill>
          <a:blip r:embed="rId3"/>
          <a:stretch/>
        </p:blipFill>
        <p:spPr>
          <a:xfrm>
            <a:off x="6927120" y="2535840"/>
            <a:ext cx="4728240" cy="4169160"/>
          </a:xfrm>
          <a:prstGeom prst="rect">
            <a:avLst/>
          </a:prstGeom>
          <a:ln>
            <a:noFill/>
          </a:ln>
        </p:spPr>
      </p:pic>
      <p:sp>
        <p:nvSpPr>
          <p:cNvPr id="376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77E284EB-339D-43BA-9750-B3725CDFF17E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77" name="Google Shape;385;p19" descr=""/>
          <p:cNvPicPr/>
          <p:nvPr/>
        </p:nvPicPr>
        <p:blipFill>
          <a:blip r:embed="rId4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18920" y="631080"/>
            <a:ext cx="4412520" cy="1451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7f7f7f"/>
                </a:solidFill>
                <a:latin typeface="Century Gothic"/>
                <a:ea typeface="Century Gothic"/>
              </a:rPr>
              <a:t>What is </a:t>
            </a:r>
            <a:r>
              <a:rPr b="1" lang="en-US" sz="4800" spc="-1" strike="noStrike">
                <a:solidFill>
                  <a:srgbClr val="065495"/>
                </a:solidFill>
                <a:latin typeface="Century Gothic"/>
                <a:ea typeface="Century Gothic"/>
              </a:rPr>
              <a:t>CAHSI</a:t>
            </a:r>
            <a:r>
              <a:rPr b="1" lang="en-US" sz="4800" spc="-1" strike="noStrike">
                <a:solidFill>
                  <a:srgbClr val="7f7f7f"/>
                </a:solidFill>
                <a:latin typeface="Century Gothic"/>
                <a:ea typeface="Century Gothic"/>
              </a:rPr>
              <a:t>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837720" y="2082600"/>
            <a:ext cx="5663160" cy="948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just">
              <a:lnSpc>
                <a:spcPct val="90000"/>
              </a:lnSpc>
            </a:pPr>
            <a:r>
              <a:rPr b="0" lang="en-US" sz="1300" spc="-1" strike="noStrike">
                <a:solidFill>
                  <a:srgbClr val="262626"/>
                </a:solidFill>
                <a:latin typeface="Avenir"/>
                <a:ea typeface="Avenir"/>
              </a:rPr>
              <a:t>CAHSI is a national alliance that was established in 2006 to address the low representation of Hispanics in computing in both higher education and the workforce.  CAHSI works with  4-year and 2-year academic institutions, industry, non-profits, and government entities. 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3" name="Google Shape;113;p2" descr=""/>
          <p:cNvPicPr/>
          <p:nvPr/>
        </p:nvPicPr>
        <p:blipFill>
          <a:blip r:embed="rId1"/>
          <a:stretch/>
        </p:blipFill>
        <p:spPr>
          <a:xfrm>
            <a:off x="6594840" y="1085040"/>
            <a:ext cx="4133520" cy="3713040"/>
          </a:xfrm>
          <a:prstGeom prst="rect">
            <a:avLst/>
          </a:prstGeom>
          <a:ln>
            <a:noFill/>
          </a:ln>
        </p:spPr>
      </p:pic>
      <p:sp>
        <p:nvSpPr>
          <p:cNvPr id="174" name="CustomShape 3"/>
          <p:cNvSpPr/>
          <p:nvPr/>
        </p:nvSpPr>
        <p:spPr>
          <a:xfrm>
            <a:off x="779760" y="3044880"/>
            <a:ext cx="4412520" cy="88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65495"/>
                </a:solidFill>
                <a:latin typeface="Century Gothic"/>
                <a:ea typeface="Century Gothic"/>
              </a:rPr>
              <a:t>Mission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837720" y="3840480"/>
            <a:ext cx="5663160" cy="5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85000"/>
          </a:bodyPr>
          <a:p>
            <a:pPr algn="just">
              <a:lnSpc>
                <a:spcPct val="90000"/>
              </a:lnSpc>
            </a:pPr>
            <a:r>
              <a:rPr b="0" lang="en-US" sz="1300" spc="-1" strike="noStrike">
                <a:solidFill>
                  <a:srgbClr val="262626"/>
                </a:solidFill>
                <a:latin typeface="Avenir"/>
                <a:ea typeface="Avenir"/>
              </a:rPr>
              <a:t>Grow and sustain a Networked Community committed to recruiting, retaining, and accelerating the progress of Hispanics in computing.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76" name="CustomShape 5"/>
          <p:cNvSpPr/>
          <p:nvPr/>
        </p:nvSpPr>
        <p:spPr>
          <a:xfrm>
            <a:off x="779760" y="4540680"/>
            <a:ext cx="4412520" cy="88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65495"/>
                </a:solidFill>
                <a:latin typeface="Century Gothic"/>
                <a:ea typeface="Century Gothic"/>
              </a:rPr>
              <a:t>Vision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CustomShape 6"/>
          <p:cNvSpPr/>
          <p:nvPr/>
        </p:nvSpPr>
        <p:spPr>
          <a:xfrm>
            <a:off x="837720" y="5335920"/>
            <a:ext cx="5663160" cy="5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55000"/>
          </a:bodyPr>
          <a:p>
            <a:pPr algn="just">
              <a:lnSpc>
                <a:spcPct val="90000"/>
              </a:lnSpc>
            </a:pPr>
            <a:r>
              <a:rPr b="0" lang="en-US" sz="1300" spc="-1" strike="noStrike">
                <a:solidFill>
                  <a:srgbClr val="262626"/>
                </a:solidFill>
                <a:latin typeface="Avenir"/>
                <a:ea typeface="Avenir"/>
              </a:rPr>
              <a:t>By 2030, Hispanics will represent 20% or more of those who earn credentials* in computing. *Credentials are defined as degrees and certifications that lead to gainful employment and advancement in the field.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work - preparation - sign in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Go to </a:t>
            </a:r>
            <a:r>
              <a:rPr b="0" lang="en-US" sz="28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http://codalab.lisn.fr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and sign in.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0" name="Google Shape;392;p20" descr=""/>
          <p:cNvPicPr/>
          <p:nvPr/>
        </p:nvPicPr>
        <p:blipFill>
          <a:blip r:embed="rId2"/>
          <a:stretch/>
        </p:blipFill>
        <p:spPr>
          <a:xfrm>
            <a:off x="853560" y="2827440"/>
            <a:ext cx="4173840" cy="2571480"/>
          </a:xfrm>
          <a:prstGeom prst="rect">
            <a:avLst/>
          </a:prstGeom>
          <a:ln>
            <a:noFill/>
          </a:ln>
        </p:spPr>
      </p:pic>
      <p:sp>
        <p:nvSpPr>
          <p:cNvPr id="381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0B9C235F-B35B-4E6B-A341-26B223CB90DC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82" name="Google Shape;394;p20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work - after you are approved to participate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249120" y="1787040"/>
            <a:ext cx="4162320" cy="51199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In a browser, go to the competition (the link is provided at a later slide)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5228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You will see an interface similar to this →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5" name="Google Shape;401;p21" descr=""/>
          <p:cNvPicPr/>
          <p:nvPr/>
        </p:nvPicPr>
        <p:blipFill>
          <a:blip r:embed="rId1"/>
          <a:stretch/>
        </p:blipFill>
        <p:spPr>
          <a:xfrm>
            <a:off x="4590360" y="1841400"/>
            <a:ext cx="7035480" cy="1587240"/>
          </a:xfrm>
          <a:prstGeom prst="rect">
            <a:avLst/>
          </a:prstGeom>
          <a:ln>
            <a:noFill/>
          </a:ln>
        </p:spPr>
      </p:pic>
      <p:pic>
        <p:nvPicPr>
          <p:cNvPr id="386" name="Google Shape;402;p21" descr=""/>
          <p:cNvPicPr/>
          <p:nvPr/>
        </p:nvPicPr>
        <p:blipFill>
          <a:blip r:embed="rId2"/>
          <a:stretch/>
        </p:blipFill>
        <p:spPr>
          <a:xfrm>
            <a:off x="4520160" y="4133160"/>
            <a:ext cx="6768720" cy="2590560"/>
          </a:xfrm>
          <a:prstGeom prst="rect">
            <a:avLst/>
          </a:prstGeom>
          <a:ln>
            <a:noFill/>
          </a:ln>
        </p:spPr>
      </p:pic>
      <p:sp>
        <p:nvSpPr>
          <p:cNvPr id="387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BB5387F5-B6DA-474C-95E3-22147EC8746B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88" name="Google Shape;404;p21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415440" y="1536480"/>
            <a:ext cx="11360520" cy="52056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Click tab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Participate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”, you will see an interface showing similar to what follows.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Accept the terms and the conditions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Click the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Register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button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1" name="Google Shape;411;p22" descr=""/>
          <p:cNvPicPr/>
          <p:nvPr/>
        </p:nvPicPr>
        <p:blipFill>
          <a:blip r:embed="rId1"/>
          <a:stretch/>
        </p:blipFill>
        <p:spPr>
          <a:xfrm>
            <a:off x="584640" y="2682000"/>
            <a:ext cx="11157840" cy="2914560"/>
          </a:xfrm>
          <a:prstGeom prst="rect">
            <a:avLst/>
          </a:prstGeom>
          <a:ln>
            <a:noFill/>
          </a:ln>
        </p:spPr>
      </p:pic>
      <p:sp>
        <p:nvSpPr>
          <p:cNvPr id="39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B93F437D-757C-4E30-ADFA-59ABE19EB1E8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93" name="Google Shape;413;p22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After you click your register button, you need to wait for us to approve your registration. You should see a message like this when your 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registration is pending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6" name="Google Shape;420;p23" descr=""/>
          <p:cNvPicPr/>
          <p:nvPr/>
        </p:nvPicPr>
        <p:blipFill>
          <a:blip r:embed="rId1"/>
          <a:stretch/>
        </p:blipFill>
        <p:spPr>
          <a:xfrm>
            <a:off x="0" y="3264480"/>
            <a:ext cx="12191760" cy="1770120"/>
          </a:xfrm>
          <a:prstGeom prst="rect">
            <a:avLst/>
          </a:prstGeom>
          <a:ln>
            <a:noFill/>
          </a:ln>
        </p:spPr>
      </p:pic>
      <p:sp>
        <p:nvSpPr>
          <p:cNvPr id="397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8C57DCEF-A71F-4613-9328-6E124A3F5E1C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398" name="Google Shape;422;p23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After 2-3 seconds, refresh your browser. You should see an interface similar to what is shown below.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1" name="Google Shape;429;p24" descr=""/>
          <p:cNvPicPr/>
          <p:nvPr/>
        </p:nvPicPr>
        <p:blipFill>
          <a:blip r:embed="rId1"/>
          <a:stretch/>
        </p:blipFill>
        <p:spPr>
          <a:xfrm>
            <a:off x="0" y="2716560"/>
            <a:ext cx="12191760" cy="2423160"/>
          </a:xfrm>
          <a:prstGeom prst="rect">
            <a:avLst/>
          </a:prstGeom>
          <a:ln>
            <a:noFill/>
          </a:ln>
        </p:spPr>
      </p:pic>
      <p:sp>
        <p:nvSpPr>
          <p:cNvPr id="40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E018E447-8F8C-41FA-96B6-ACEE2FF4A577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03" name="Google Shape;431;p24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When you see the following interface, find and click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Submit/View Results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from the left panel.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6" name="Google Shape;438;p25" descr=""/>
          <p:cNvPicPr/>
          <p:nvPr/>
        </p:nvPicPr>
        <p:blipFill>
          <a:blip r:embed="rId1"/>
          <a:stretch/>
        </p:blipFill>
        <p:spPr>
          <a:xfrm>
            <a:off x="910080" y="2663640"/>
            <a:ext cx="10340640" cy="4077000"/>
          </a:xfrm>
          <a:prstGeom prst="rect">
            <a:avLst/>
          </a:prstGeom>
          <a:ln>
            <a:noFill/>
          </a:ln>
        </p:spPr>
      </p:pic>
      <p:sp>
        <p:nvSpPr>
          <p:cNvPr id="407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318BC8D7-06CA-41BE-9DE2-54EED23D8B0D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08" name="Google Shape;440;p25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Put basic description about your submission in the box.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Then, click the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Submit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button.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After you click the Submit button, the system will prompt you to upload your answer file. Choose 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your answer_teamx_attempty.zip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1" name="Google Shape;447;p26" descr=""/>
          <p:cNvPicPr/>
          <p:nvPr/>
        </p:nvPicPr>
        <p:blipFill>
          <a:blip r:embed="rId1"/>
          <a:stretch/>
        </p:blipFill>
        <p:spPr>
          <a:xfrm>
            <a:off x="812880" y="3789000"/>
            <a:ext cx="10566000" cy="2273040"/>
          </a:xfrm>
          <a:prstGeom prst="rect">
            <a:avLst/>
          </a:prstGeom>
          <a:ln>
            <a:noFill/>
          </a:ln>
        </p:spPr>
      </p:pic>
      <p:sp>
        <p:nvSpPr>
          <p:cNvPr id="41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48917B26-E64C-4361-9672-70F4FF41FF97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13" name="Google Shape;449;p26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TextShape 2"/>
          <p:cNvSpPr txBox="1"/>
          <p:nvPr/>
        </p:nvSpPr>
        <p:spPr>
          <a:xfrm>
            <a:off x="415440" y="125640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Now the dashboard should show your submitted files, submission dates, and status. Your recent submission status should be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Submitting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FE185013-14F0-4C0A-AB91-F138070870A5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17" name="Google Shape;457;p27" descr=""/>
          <p:cNvPicPr/>
          <p:nvPr/>
        </p:nvPicPr>
        <p:blipFill>
          <a:blip r:embed="rId1"/>
          <a:stretch/>
        </p:blipFill>
        <p:spPr>
          <a:xfrm>
            <a:off x="1371600" y="2309400"/>
            <a:ext cx="9282240" cy="3908160"/>
          </a:xfrm>
          <a:prstGeom prst="rect">
            <a:avLst/>
          </a:prstGeom>
          <a:ln>
            <a:noFill/>
          </a:ln>
        </p:spPr>
      </p:pic>
      <p:pic>
        <p:nvPicPr>
          <p:cNvPr id="418" name="Google Shape;458;p27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Click the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Refresh status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button, your status will be changed to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Running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or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Finished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Once the status changes to “Finished”, the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Refresh status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button will change to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Submit to Leaderboard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”. Click this button, your results should be uploaded to the system.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Google Shape;465;p28" descr=""/>
          <p:cNvPicPr/>
          <p:nvPr/>
        </p:nvPicPr>
        <p:blipFill>
          <a:blip r:embed="rId1"/>
          <a:stretch/>
        </p:blipFill>
        <p:spPr>
          <a:xfrm>
            <a:off x="1276920" y="2676240"/>
            <a:ext cx="8550360" cy="35928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466;p28" descr=""/>
          <p:cNvPicPr/>
          <p:nvPr/>
        </p:nvPicPr>
        <p:blipFill>
          <a:blip r:embed="rId2"/>
          <a:stretch/>
        </p:blipFill>
        <p:spPr>
          <a:xfrm>
            <a:off x="2401560" y="5124960"/>
            <a:ext cx="2692080" cy="977400"/>
          </a:xfrm>
          <a:prstGeom prst="rect">
            <a:avLst/>
          </a:prstGeom>
          <a:ln>
            <a:noFill/>
          </a:ln>
        </p:spPr>
      </p:pic>
      <p:sp>
        <p:nvSpPr>
          <p:cNvPr id="423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1A55C5ED-E2BA-41EF-B5E9-C6C42F07A5DE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24" name="Google Shape;468;p28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Step 4: Submit your work - participate - show results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TextShape 2"/>
          <p:cNvSpPr txBox="1"/>
          <p:nvPr/>
        </p:nvSpPr>
        <p:spPr>
          <a:xfrm>
            <a:off x="304200" y="1356840"/>
            <a:ext cx="11887200" cy="116388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Click the “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Results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” tab, you should be able to see your best result and your rank.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The maximum number of submissions is 1000. Do not submit more than 1000 times!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45669046-5486-43A4-88CF-24EFF36E6FEE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28" name="Google Shape;476;p29" descr=""/>
          <p:cNvPicPr/>
          <p:nvPr/>
        </p:nvPicPr>
        <p:blipFill>
          <a:blip r:embed="rId1"/>
          <a:stretch/>
        </p:blipFill>
        <p:spPr>
          <a:xfrm>
            <a:off x="415440" y="2473560"/>
            <a:ext cx="4496760" cy="2514240"/>
          </a:xfrm>
          <a:prstGeom prst="rect">
            <a:avLst/>
          </a:prstGeom>
          <a:ln>
            <a:noFill/>
          </a:ln>
        </p:spPr>
      </p:pic>
      <p:pic>
        <p:nvPicPr>
          <p:cNvPr id="429" name="Google Shape;477;p29" descr=""/>
          <p:cNvPicPr/>
          <p:nvPr/>
        </p:nvPicPr>
        <p:blipFill>
          <a:blip r:embed="rId2"/>
          <a:stretch/>
        </p:blipFill>
        <p:spPr>
          <a:xfrm>
            <a:off x="2983680" y="3067200"/>
            <a:ext cx="8451360" cy="3530160"/>
          </a:xfrm>
          <a:prstGeom prst="rect">
            <a:avLst/>
          </a:prstGeom>
          <a:ln>
            <a:noFill/>
          </a:ln>
        </p:spPr>
      </p:pic>
      <p:pic>
        <p:nvPicPr>
          <p:cNvPr id="430" name="Google Shape;478;p29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83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22;p3" descr=""/>
          <p:cNvPicPr/>
          <p:nvPr/>
        </p:nvPicPr>
        <p:blipFill>
          <a:blip r:embed="rId1"/>
          <a:stretch/>
        </p:blipFill>
        <p:spPr>
          <a:xfrm>
            <a:off x="1621080" y="911520"/>
            <a:ext cx="8949240" cy="5570640"/>
          </a:xfrm>
          <a:prstGeom prst="rect">
            <a:avLst/>
          </a:prstGeom>
          <a:ln>
            <a:noFill/>
          </a:ln>
          <a:effectLst>
            <a:outerShdw algn="tr" blurRad="50800" dir="8100000" dist="37674" rotWithShape="0">
              <a:srgbClr val="000000">
                <a:alpha val="40000"/>
              </a:srgbClr>
            </a:outerShdw>
          </a:effectLst>
        </p:spPr>
      </p:pic>
      <p:pic>
        <p:nvPicPr>
          <p:cNvPr id="179" name="Google Shape;123;p3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  <p:sp>
        <p:nvSpPr>
          <p:cNvPr id="180" name="CustomShape 1"/>
          <p:cNvSpPr/>
          <p:nvPr/>
        </p:nvSpPr>
        <p:spPr>
          <a:xfrm>
            <a:off x="1030320" y="220320"/>
            <a:ext cx="1013112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The CAHSI Alliance extends across 4 geographic regions.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Result - MSE Score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TextShape 2"/>
          <p:cNvSpPr txBox="1"/>
          <p:nvPr/>
        </p:nvSpPr>
        <p:spPr>
          <a:xfrm>
            <a:off x="326160" y="1356840"/>
            <a:ext cx="11360520" cy="506196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454545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454545"/>
                </a:solidFill>
                <a:latin typeface="Calibri"/>
                <a:ea typeface="Calibri"/>
              </a:rPr>
              <a:t>The mean squared error (MSE) measures the average squared difference between the predicted values and the actual value.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353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A75E19E4-551A-4D0C-B532-177FCB893B40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34" name="Google Shape;486;p30" descr=""/>
          <p:cNvPicPr/>
          <p:nvPr/>
        </p:nvPicPr>
        <p:blipFill>
          <a:blip r:embed="rId1"/>
          <a:stretch/>
        </p:blipFill>
        <p:spPr>
          <a:xfrm>
            <a:off x="3618000" y="2773080"/>
            <a:ext cx="4775400" cy="3364920"/>
          </a:xfrm>
          <a:prstGeom prst="rect">
            <a:avLst/>
          </a:prstGeom>
          <a:ln>
            <a:noFill/>
          </a:ln>
        </p:spPr>
      </p:pic>
      <p:pic>
        <p:nvPicPr>
          <p:cNvPr id="435" name="Google Shape;487;p30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A possible error when submitting your answer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201f1e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201f1e"/>
                </a:solidFill>
                <a:latin typeface="Calibri"/>
                <a:ea typeface="Calibri"/>
              </a:rPr>
              <a:t>If your answer.txt is not zipped or is not zipped correctly, the competition site may give you an error message.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201f1e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201f1e"/>
                </a:solidFill>
                <a:latin typeface="Calibri"/>
                <a:ea typeface="Calibri"/>
              </a:rPr>
              <a:t>After seeing the error message, the “submit” button is greyed out.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201f1e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201f1e"/>
                </a:solidFill>
                <a:latin typeface="Calibri"/>
                <a:ea typeface="Calibri"/>
              </a:rPr>
              <a:t>You can only submit again after 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  <a:ea typeface="Calibri"/>
              </a:rPr>
              <a:t>refreshing the page</a:t>
            </a:r>
            <a:r>
              <a:rPr b="0" lang="en-US" sz="2800" spc="-1" strike="noStrike">
                <a:solidFill>
                  <a:srgbClr val="201f1e"/>
                </a:solidFill>
                <a:latin typeface="Calibri"/>
                <a:ea typeface="Calibri"/>
              </a:rPr>
              <a:t> (or clicking on the submit/view results tab again).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1F0B4FB7-30EC-473F-9B9C-61E850700976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39" name="Google Shape;495;p31" descr=""/>
          <p:cNvPicPr/>
          <p:nvPr/>
        </p:nvPicPr>
        <p:blipFill>
          <a:blip r:embed="rId1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Prizes &amp; Team formation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824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Prizes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824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r>
            <a:r>
              <a:rPr b="0" lang="en-US" sz="2268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st</a:t>
            </a: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: $200 per team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824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2</a:t>
            </a:r>
            <a:r>
              <a:rPr b="0" lang="en-US" sz="2268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nd</a:t>
            </a: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: $150 per team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824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r>
              <a:rPr b="0" lang="en-US" sz="2268" spc="-1" strike="noStrike" baseline="30000">
                <a:solidFill>
                  <a:srgbClr val="000000"/>
                </a:solidFill>
                <a:latin typeface="Calibri"/>
                <a:ea typeface="Calibri"/>
              </a:rPr>
              <a:t>rd</a:t>
            </a: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: $100 per team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 marL="609480" indent="-48240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Team formation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482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With 1-3 people, i.e., you can form a team (1) with only yourself, or (2) with yourself and one more person, or (3) with yourself and two more people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482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Please create a TEAM name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 lvl="1" marL="1219320" indent="-44820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Submit your team formation through this form (</a:t>
            </a:r>
            <a:r>
              <a:rPr b="0" lang="en-US" sz="227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https://forms.gle/gx4eQwqTdTwaTZKn6</a:t>
            </a:r>
            <a:r>
              <a:rPr b="0" lang="en-US" sz="227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2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1B58952C-CEA3-4230-B7AA-95495722C0B6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43" name="Google Shape;503;p32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415440" y="1180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The first step - go through the submission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415440" y="1143000"/>
            <a:ext cx="11360520" cy="5195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Set up a competition account for your team at </a:t>
            </a:r>
            <a:r>
              <a:rPr b="0" lang="en-US" sz="22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http://codalab.lisn.fr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Register for the competition and get approval.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Competition link: </a:t>
            </a:r>
            <a:r>
              <a:rPr b="0" lang="en-US" sz="2200" spc="-1" strike="noStrike" u="sng">
                <a:solidFill>
                  <a:srgbClr val="6b9f25"/>
                </a:solidFill>
                <a:uFillTx/>
                <a:latin typeface="Calibri"/>
                <a:ea typeface="Calibri"/>
              </a:rPr>
              <a:t>https://bit.ly/GMiSDataAnalytics22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342360">
              <a:lnSpc>
                <a:spcPct val="115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Download an example answer file </a:t>
            </a:r>
            <a:r>
              <a:rPr b="0" lang="en-US" sz="22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2"/>
              </a:rPr>
              <a:t>http://www.cs.nmsu.edu/~hcao/competition/answer_eg.zip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Submit the example answer file to the competition system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Check results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Download the data file </a:t>
            </a:r>
            <a:r>
              <a:rPr b="0" lang="en-US" sz="22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3"/>
              </a:rPr>
              <a:t>http://www.cs.nmsu.edu/~hcao/competition/cahsi_data_2022.zip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(</a:t>
            </a:r>
            <a:r>
              <a:rPr b="0" lang="en-US" sz="2200" spc="-1" strike="noStrike">
                <a:solidFill>
                  <a:srgbClr val="0000ff"/>
                </a:solidFill>
                <a:latin typeface="Calibri"/>
                <a:ea typeface="Calibri"/>
              </a:rPr>
              <a:t>please make sure you can get both D1 and D2 and understand them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).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379DEC2A-01B8-47BB-8671-70DA86E8567E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47" name="Google Shape;511;p33" descr=""/>
          <p:cNvPicPr/>
          <p:nvPr/>
        </p:nvPicPr>
        <p:blipFill>
          <a:blip r:embed="rId4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Submit your source code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Within half an hour after the competition is done, please submit your source code through </a:t>
            </a:r>
            <a:r>
              <a:rPr b="0" lang="en-US" sz="2800" spc="-1" strike="noStrike" u="sng">
                <a:solidFill>
                  <a:srgbClr val="6b9f25"/>
                </a:solidFill>
                <a:uFillTx/>
                <a:latin typeface="Calibri"/>
                <a:ea typeface="Calibri"/>
              </a:rPr>
              <a:t>https://forms.gle/5QArSSZNKJHSYnTS9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Please properly organize your source code and have a README file.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Your README file needs to explain how to run your code.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We need to verify your solutions.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9C5C8C5E-DE86-454B-8DDA-9E49CDEA5C0F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51" name="Google Shape;519;p34" descr=""/>
          <p:cNvPicPr/>
          <p:nvPr/>
        </p:nvPicPr>
        <p:blipFill>
          <a:blip r:embed="rId1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Shape 1"/>
          <p:cNvSpPr txBox="1"/>
          <p:nvPr/>
        </p:nvSpPr>
        <p:spPr>
          <a:xfrm>
            <a:off x="415440" y="992880"/>
            <a:ext cx="11360520" cy="273636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b">
            <a:no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"/>
                <a:ea typeface="Calibri"/>
              </a:rPr>
              <a:t>Print/share all the previous slides with students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TextShape 2"/>
          <p:cNvSpPr txBox="1"/>
          <p:nvPr/>
        </p:nvSpPr>
        <p:spPr>
          <a:xfrm>
            <a:off x="415440" y="3778920"/>
            <a:ext cx="11360520" cy="10566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sp>
        <p:nvSpPr>
          <p:cNvPr id="454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5F972CD1-45B0-423C-A3A4-58D84C6D5206}" type="slidenum">
              <a:rPr b="0" lang="en-US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Dataset password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CAHSI2022!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B4941220-DD5E-4999-9490-8383570BA964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Hint 1: Finding multiple similar users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C958B82C-69B3-4AF8-81FF-BB2977342824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3334320" y="184428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1282320" y="3391560"/>
            <a:ext cx="10098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2" name="Google Shape;542;p37" descr=""/>
          <p:cNvPicPr/>
          <p:nvPr/>
        </p:nvPicPr>
        <p:blipFill>
          <a:blip r:embed="rId1"/>
          <a:stretch/>
        </p:blipFill>
        <p:spPr>
          <a:xfrm>
            <a:off x="2292120" y="2378880"/>
            <a:ext cx="2666520" cy="3327120"/>
          </a:xfrm>
          <a:prstGeom prst="rect">
            <a:avLst/>
          </a:prstGeom>
          <a:ln>
            <a:noFill/>
          </a:ln>
        </p:spPr>
      </p:pic>
      <p:sp>
        <p:nvSpPr>
          <p:cNvPr id="463" name="CustomShape 5"/>
          <p:cNvSpPr/>
          <p:nvPr/>
        </p:nvSpPr>
        <p:spPr>
          <a:xfrm>
            <a:off x="3027960" y="131112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4" name="CustomShape 6"/>
          <p:cNvSpPr/>
          <p:nvPr/>
        </p:nvSpPr>
        <p:spPr>
          <a:xfrm>
            <a:off x="3627360" y="3351240"/>
            <a:ext cx="280080" cy="1428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7"/>
          <p:cNvSpPr/>
          <p:nvPr/>
        </p:nvSpPr>
        <p:spPr>
          <a:xfrm>
            <a:off x="4440240" y="3351240"/>
            <a:ext cx="280080" cy="1428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8"/>
          <p:cNvSpPr/>
          <p:nvPr/>
        </p:nvSpPr>
        <p:spPr>
          <a:xfrm>
            <a:off x="995040" y="4797720"/>
            <a:ext cx="5806440" cy="134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marL="1861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 3, 4 and 5 are similar because they give similar ratings to books 4, 5, 6</a:t>
            </a:r>
            <a:endParaRPr b="0" lang="en-US" sz="2400" spc="-1" strike="noStrike">
              <a:latin typeface="Arial"/>
            </a:endParaRPr>
          </a:p>
          <a:p>
            <a:pPr marL="60948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9"/>
          <p:cNvSpPr/>
          <p:nvPr/>
        </p:nvSpPr>
        <p:spPr>
          <a:xfrm>
            <a:off x="9438120" y="184824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8" name="CustomShape 10"/>
          <p:cNvSpPr/>
          <p:nvPr/>
        </p:nvSpPr>
        <p:spPr>
          <a:xfrm>
            <a:off x="7258680" y="3020400"/>
            <a:ext cx="105084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9" name="CustomShape 11"/>
          <p:cNvSpPr/>
          <p:nvPr/>
        </p:nvSpPr>
        <p:spPr>
          <a:xfrm>
            <a:off x="9150120" y="131112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0" name="CustomShape 12"/>
          <p:cNvSpPr/>
          <p:nvPr/>
        </p:nvSpPr>
        <p:spPr>
          <a:xfrm>
            <a:off x="7151040" y="4702320"/>
            <a:ext cx="504072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The ratings of book 1 by users 3, 4 are 3, 4 respectively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1" name="CustomShape 13"/>
          <p:cNvSpPr/>
          <p:nvPr/>
        </p:nvSpPr>
        <p:spPr>
          <a:xfrm>
            <a:off x="3027960" y="5674320"/>
            <a:ext cx="77130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270" spc="-1" strike="noStrike">
                <a:solidFill>
                  <a:srgbClr val="0070c0"/>
                </a:solidFill>
                <a:latin typeface="Calibri"/>
                <a:ea typeface="Calibri"/>
              </a:rPr>
              <a:t>→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likely that user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5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will give a rating (3 + 4)/2 = 3.5 to book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2" name="CustomShape 14"/>
          <p:cNvSpPr/>
          <p:nvPr/>
        </p:nvSpPr>
        <p:spPr>
          <a:xfrm>
            <a:off x="1014120" y="6080760"/>
            <a:ext cx="1028232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Hint: Instead of finding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one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similar user, we can find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multiple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similar users and take the averaged ratings by those similar 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15"/>
          <p:cNvSpPr/>
          <p:nvPr/>
        </p:nvSpPr>
        <p:spPr>
          <a:xfrm>
            <a:off x="4046760" y="3351240"/>
            <a:ext cx="280080" cy="1428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Google Shape;554;p37" descr=""/>
          <p:cNvPicPr/>
          <p:nvPr/>
        </p:nvPicPr>
        <p:blipFill>
          <a:blip r:embed="rId2"/>
          <a:stretch/>
        </p:blipFill>
        <p:spPr>
          <a:xfrm>
            <a:off x="8309880" y="2416680"/>
            <a:ext cx="2526840" cy="1472760"/>
          </a:xfrm>
          <a:prstGeom prst="rect">
            <a:avLst/>
          </a:prstGeom>
          <a:ln>
            <a:noFill/>
          </a:ln>
        </p:spPr>
      </p:pic>
      <p:sp>
        <p:nvSpPr>
          <p:cNvPr id="475" name="CustomShape 16"/>
          <p:cNvSpPr/>
          <p:nvPr/>
        </p:nvSpPr>
        <p:spPr>
          <a:xfrm>
            <a:off x="9601200" y="2886840"/>
            <a:ext cx="609120" cy="383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Google Shape;556;p37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Hint 2: Finding multiple similar items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E9DBCBB0-1641-4AB2-8CAC-A6257A61D4B5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79" name="Google Shape;563;p38" descr=""/>
          <p:cNvPicPr/>
          <p:nvPr/>
        </p:nvPicPr>
        <p:blipFill>
          <a:blip r:embed="rId1"/>
          <a:stretch/>
        </p:blipFill>
        <p:spPr>
          <a:xfrm>
            <a:off x="8308800" y="2671200"/>
            <a:ext cx="2514240" cy="1409400"/>
          </a:xfrm>
          <a:prstGeom prst="rect">
            <a:avLst/>
          </a:prstGeom>
          <a:ln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3334320" y="213732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1282320" y="3684600"/>
            <a:ext cx="10098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82" name="Google Shape;566;p38" descr=""/>
          <p:cNvPicPr/>
          <p:nvPr/>
        </p:nvPicPr>
        <p:blipFill>
          <a:blip r:embed="rId2"/>
          <a:stretch/>
        </p:blipFill>
        <p:spPr>
          <a:xfrm>
            <a:off x="2292120" y="2671920"/>
            <a:ext cx="2666520" cy="3327120"/>
          </a:xfrm>
          <a:prstGeom prst="rect">
            <a:avLst/>
          </a:prstGeom>
          <a:ln>
            <a:noFill/>
          </a:ln>
        </p:spPr>
      </p:pic>
      <p:sp>
        <p:nvSpPr>
          <p:cNvPr id="483" name="CustomShape 5"/>
          <p:cNvSpPr/>
          <p:nvPr/>
        </p:nvSpPr>
        <p:spPr>
          <a:xfrm>
            <a:off x="302796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4" name="CustomShape 6"/>
          <p:cNvSpPr/>
          <p:nvPr/>
        </p:nvSpPr>
        <p:spPr>
          <a:xfrm>
            <a:off x="2837160" y="4080600"/>
            <a:ext cx="1535400" cy="4438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7"/>
          <p:cNvSpPr/>
          <p:nvPr/>
        </p:nvSpPr>
        <p:spPr>
          <a:xfrm>
            <a:off x="5103000" y="4237560"/>
            <a:ext cx="5806440" cy="17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 marL="186120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Items 4, 5 are similar to book 2 because they are given similar ratings by user 3. User 5 gives ratings 5, 4 to items 4, 5. </a:t>
            </a:r>
            <a:endParaRPr b="0" lang="en-US" sz="2400" spc="-1" strike="noStrike">
              <a:latin typeface="Arial"/>
            </a:endParaRPr>
          </a:p>
          <a:p>
            <a:pPr marL="60948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86" name="CustomShape 8"/>
          <p:cNvSpPr/>
          <p:nvPr/>
        </p:nvSpPr>
        <p:spPr>
          <a:xfrm>
            <a:off x="9438120" y="214128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7" name="CustomShape 9"/>
          <p:cNvSpPr/>
          <p:nvPr/>
        </p:nvSpPr>
        <p:spPr>
          <a:xfrm>
            <a:off x="7232760" y="3313440"/>
            <a:ext cx="107676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8" name="CustomShape 10"/>
          <p:cNvSpPr/>
          <p:nvPr/>
        </p:nvSpPr>
        <p:spPr>
          <a:xfrm>
            <a:off x="9150120" y="16041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89" name="CustomShape 11"/>
          <p:cNvSpPr/>
          <p:nvPr/>
        </p:nvSpPr>
        <p:spPr>
          <a:xfrm>
            <a:off x="8827560" y="3638880"/>
            <a:ext cx="1514160" cy="3963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12"/>
          <p:cNvSpPr/>
          <p:nvPr/>
        </p:nvSpPr>
        <p:spPr>
          <a:xfrm>
            <a:off x="3983760" y="5508000"/>
            <a:ext cx="75751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270" spc="-1" strike="noStrike">
                <a:solidFill>
                  <a:srgbClr val="0070c0"/>
                </a:solidFill>
                <a:latin typeface="Calibri"/>
                <a:ea typeface="Calibri"/>
              </a:rPr>
              <a:t>→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likely that user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5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will give a rating (4+5)/2 = 4.5 to book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91" name="CustomShape 13"/>
          <p:cNvSpPr/>
          <p:nvPr/>
        </p:nvSpPr>
        <p:spPr>
          <a:xfrm>
            <a:off x="2846160" y="3615120"/>
            <a:ext cx="1535400" cy="44388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14"/>
          <p:cNvSpPr/>
          <p:nvPr/>
        </p:nvSpPr>
        <p:spPr>
          <a:xfrm>
            <a:off x="235440" y="5961240"/>
            <a:ext cx="1050192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Hint: Instead of finding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one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similar item, we can find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multiple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 similar items and take the averaged ratings by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uy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93" name="Google Shape;577;p38" descr=""/>
          <p:cNvPicPr/>
          <p:nvPr/>
        </p:nvPicPr>
        <p:blipFill>
          <a:blip r:embed="rId3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5" dur="indefinite" restart="never" nodeType="tmRoot">
          <p:childTnLst>
            <p:seq>
              <p:cTn id="136" dur="indefinite" nodeType="mainSeq">
                <p:childTnLst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Hint 3: Use different models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415440" y="150984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312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Linear Regression (</a:t>
            </a:r>
            <a:r>
              <a:rPr b="0" lang="en-US" sz="20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https://scikit-learn.org/stable/modules/generated/sklearn.linear_model.LinearRegression.html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33624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4312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Non-linear Regression (</a:t>
            </a:r>
            <a:r>
              <a:rPr b="0" lang="en-US" sz="20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2"/>
              </a:rPr>
              <a:t>https://scikit-learn.org/stable/modules/generated/sklearn.svm.SVR.html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33624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4312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Latent Factor Models (</a:t>
            </a:r>
            <a:r>
              <a:rPr b="0" lang="en-US" sz="20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3"/>
              </a:rPr>
              <a:t>https://surprise.readthedocs.io/en/stable/matrix_factorization.html#surprise.prediction_algorithms.matrix_factorization.SVD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33624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33624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 indent="-33624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609480">
              <a:lnSpc>
                <a:spcPct val="115000"/>
              </a:lnSpc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6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54518AC7-F5D9-48CD-93B3-7A088911AC90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497" name="Google Shape;585;p39" descr=""/>
          <p:cNvPicPr/>
          <p:nvPr/>
        </p:nvPicPr>
        <p:blipFill>
          <a:blip r:embed="rId4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683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154080" y="1640880"/>
            <a:ext cx="5312880" cy="642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Connect with</a:t>
            </a:r>
            <a:br/>
            <a:r>
              <a:rPr b="1" lang="en-US" sz="4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CAHSI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712080" y="2772000"/>
            <a:ext cx="4076640" cy="10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 fontScale="61000"/>
          </a:bodyPr>
          <a:p>
            <a:pPr algn="ctr">
              <a:lnSpc>
                <a:spcPct val="9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venir"/>
                <a:ea typeface="Avenir"/>
              </a:rPr>
              <a:t>@cahsialliance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1" lang="en-US" sz="2000" spc="-1" strike="noStrike" u="sng">
                <a:solidFill>
                  <a:srgbClr val="6b9f25"/>
                </a:solidFill>
                <a:uFillTx/>
                <a:latin typeface="Avenir"/>
                <a:ea typeface="Avenir"/>
                <a:hlinkClick r:id="rId1"/>
              </a:rPr>
              <a:t>cahsialliance@gmail.com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1" lang="en-US" sz="3200" spc="-1" strike="noStrike">
                <a:solidFill>
                  <a:srgbClr val="ffffff"/>
                </a:solidFill>
                <a:latin typeface="Avenir"/>
                <a:ea typeface="Avenir"/>
              </a:rPr>
              <a:t>cahsi.org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5714280" y="361800"/>
            <a:ext cx="1691280" cy="1691280"/>
          </a:xfrm>
          <a:custGeom>
            <a:avLst/>
            <a:gdLst/>
            <a:ahLst/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4"/>
          <p:cNvSpPr/>
          <p:nvPr/>
        </p:nvSpPr>
        <p:spPr>
          <a:xfrm>
            <a:off x="5549760" y="197280"/>
            <a:ext cx="2020320" cy="202032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Google Shape;133;p4" descr=""/>
          <p:cNvPicPr/>
          <p:nvPr/>
        </p:nvPicPr>
        <p:blipFill>
          <a:blip r:embed="rId2"/>
          <a:stretch/>
        </p:blipFill>
        <p:spPr>
          <a:xfrm>
            <a:off x="6050160" y="695880"/>
            <a:ext cx="1017000" cy="1017000"/>
          </a:xfrm>
          <a:prstGeom prst="rect">
            <a:avLst/>
          </a:prstGeom>
          <a:ln>
            <a:noFill/>
          </a:ln>
        </p:spPr>
      </p:pic>
      <p:sp>
        <p:nvSpPr>
          <p:cNvPr id="186" name="CustomShape 5"/>
          <p:cNvSpPr/>
          <p:nvPr/>
        </p:nvSpPr>
        <p:spPr>
          <a:xfrm>
            <a:off x="8278560" y="0"/>
            <a:ext cx="3912840" cy="3281040"/>
          </a:xfrm>
          <a:custGeom>
            <a:avLst/>
            <a:gdLst/>
            <a:ah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6"/>
          <p:cNvSpPr/>
          <p:nvPr/>
        </p:nvSpPr>
        <p:spPr>
          <a:xfrm>
            <a:off x="8114760" y="0"/>
            <a:ext cx="4076640" cy="3444840"/>
          </a:xfrm>
          <a:custGeom>
            <a:avLst/>
            <a:gdLst/>
            <a:ahLst/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8" name="Google Shape;136;p4" descr=""/>
          <p:cNvPicPr/>
          <p:nvPr/>
        </p:nvPicPr>
        <p:blipFill>
          <a:blip r:embed="rId3"/>
          <a:stretch/>
        </p:blipFill>
        <p:spPr>
          <a:xfrm>
            <a:off x="9360000" y="337680"/>
            <a:ext cx="2212560" cy="2212560"/>
          </a:xfrm>
          <a:prstGeom prst="rect">
            <a:avLst/>
          </a:prstGeom>
          <a:ln>
            <a:noFill/>
          </a:ln>
        </p:spPr>
      </p:pic>
      <p:sp>
        <p:nvSpPr>
          <p:cNvPr id="189" name="CustomShape 7"/>
          <p:cNvSpPr/>
          <p:nvPr/>
        </p:nvSpPr>
        <p:spPr>
          <a:xfrm>
            <a:off x="1818720" y="4769640"/>
            <a:ext cx="3949920" cy="2088000"/>
          </a:xfrm>
          <a:custGeom>
            <a:avLst/>
            <a:gdLst/>
            <a:ah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8"/>
          <p:cNvSpPr/>
          <p:nvPr/>
        </p:nvSpPr>
        <p:spPr>
          <a:xfrm>
            <a:off x="1653120" y="4604040"/>
            <a:ext cx="4280760" cy="2253600"/>
          </a:xfrm>
          <a:custGeom>
            <a:avLst/>
            <a:gdLst/>
            <a:ahLst/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9"/>
          <p:cNvSpPr/>
          <p:nvPr/>
        </p:nvSpPr>
        <p:spPr>
          <a:xfrm>
            <a:off x="5886000" y="2715480"/>
            <a:ext cx="2742840" cy="2742840"/>
          </a:xfrm>
          <a:custGeom>
            <a:avLst/>
            <a:gdLst/>
            <a:ahLst/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0"/>
          <p:cNvSpPr/>
          <p:nvPr/>
        </p:nvSpPr>
        <p:spPr>
          <a:xfrm>
            <a:off x="5721480" y="2550600"/>
            <a:ext cx="3071880" cy="307188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3" name="Google Shape;141;p4" descr=""/>
          <p:cNvPicPr/>
          <p:nvPr/>
        </p:nvPicPr>
        <p:blipFill>
          <a:blip r:embed="rId4"/>
          <a:stretch/>
        </p:blipFill>
        <p:spPr>
          <a:xfrm>
            <a:off x="6428520" y="3261960"/>
            <a:ext cx="1649880" cy="164988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142;p4" descr=""/>
          <p:cNvPicPr/>
          <p:nvPr/>
        </p:nvPicPr>
        <p:blipFill>
          <a:blip r:embed="rId5"/>
          <a:stretch/>
        </p:blipFill>
        <p:spPr>
          <a:xfrm>
            <a:off x="3096360" y="5356800"/>
            <a:ext cx="1299600" cy="1299600"/>
          </a:xfrm>
          <a:prstGeom prst="rect">
            <a:avLst/>
          </a:prstGeom>
          <a:ln>
            <a:noFill/>
          </a:ln>
        </p:spPr>
      </p:pic>
      <p:sp>
        <p:nvSpPr>
          <p:cNvPr id="195" name="CustomShape 11"/>
          <p:cNvSpPr/>
          <p:nvPr/>
        </p:nvSpPr>
        <p:spPr>
          <a:xfrm>
            <a:off x="9009360" y="4131720"/>
            <a:ext cx="3178440" cy="2725920"/>
          </a:xfrm>
          <a:custGeom>
            <a:avLst/>
            <a:gdLst/>
            <a:ah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12"/>
          <p:cNvSpPr/>
          <p:nvPr/>
        </p:nvSpPr>
        <p:spPr>
          <a:xfrm>
            <a:off x="8848440" y="3966840"/>
            <a:ext cx="3339720" cy="2890800"/>
          </a:xfrm>
          <a:custGeom>
            <a:avLst/>
            <a:gdLst/>
            <a:ahLst/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Google Shape;145;p4" descr=""/>
          <p:cNvPicPr/>
          <p:nvPr/>
        </p:nvPicPr>
        <p:blipFill>
          <a:blip r:embed="rId6"/>
          <a:stretch/>
        </p:blipFill>
        <p:spPr>
          <a:xfrm>
            <a:off x="9871920" y="4773960"/>
            <a:ext cx="1746000" cy="174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Backup submission plan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415440" y="1536480"/>
            <a:ext cx="11360520" cy="45547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When the submission website is not available, please submit your results through </a:t>
            </a:r>
            <a:r>
              <a:rPr b="0" lang="en-US" sz="2800" spc="-1" strike="noStrike" u="sng">
                <a:solidFill>
                  <a:srgbClr val="6b9f25"/>
                </a:solidFill>
                <a:uFillTx/>
                <a:latin typeface="Calibri"/>
                <a:ea typeface="Calibri"/>
                <a:hlinkClick r:id="rId1"/>
              </a:rPr>
              <a:t>https://forms.gle/CYnQUUtHzKEvZkB37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You are allowed to submit only three results (i.e., three answer.txt files).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8DF268D9-E48E-4D70-9742-39515C7A9155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501" name="Google Shape;593;p40" descr=""/>
          <p:cNvPicPr/>
          <p:nvPr/>
        </p:nvPicPr>
        <p:blipFill>
          <a:blip r:embed="rId2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 flipH="1" rot="3967200">
            <a:off x="8630280" y="490320"/>
            <a:ext cx="298800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80">
            <a:solidFill>
              <a:schemeClr val="accent4"/>
            </a:solidFill>
            <a:prstDash val="dash"/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"/>
          <p:cNvSpPr/>
          <p:nvPr/>
        </p:nvSpPr>
        <p:spPr>
          <a:xfrm flipH="1">
            <a:off x="0" y="5486400"/>
            <a:ext cx="2672640" cy="1371240"/>
          </a:xfrm>
          <a:custGeom>
            <a:avLst/>
            <a:gdLst/>
            <a:ahLst/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"/>
          <p:cNvSpPr/>
          <p:nvPr/>
        </p:nvSpPr>
        <p:spPr>
          <a:xfrm>
            <a:off x="838080" y="894600"/>
            <a:ext cx="10515240" cy="147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4000"/>
          </a:bodyPr>
          <a:p>
            <a:pPr algn="ctr">
              <a:lnSpc>
                <a:spcPct val="90000"/>
              </a:lnSpc>
            </a:pPr>
            <a:r>
              <a:rPr b="1" lang="en-US" sz="4800" spc="-1" strike="noStrike">
                <a:solidFill>
                  <a:srgbClr val="065495"/>
                </a:solidFill>
                <a:latin typeface="Century Gothic"/>
                <a:ea typeface="Century Gothic"/>
              </a:rPr>
              <a:t>CAHSI Data Analytics Challenge</a:t>
            </a:r>
            <a:br/>
            <a:endParaRPr b="0" lang="en-US" sz="4800" spc="-1" strike="noStrike"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0" y="5298480"/>
            <a:ext cx="12191760" cy="1559160"/>
          </a:xfrm>
          <a:prstGeom prst="rect">
            <a:avLst/>
          </a:prstGeom>
          <a:solidFill>
            <a:srgbClr val="2683c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3" name="Google Shape;155;p5" descr=""/>
          <p:cNvPicPr/>
          <p:nvPr/>
        </p:nvPicPr>
        <p:blipFill>
          <a:blip r:embed="rId1"/>
          <a:stretch/>
        </p:blipFill>
        <p:spPr>
          <a:xfrm>
            <a:off x="4840920" y="5298480"/>
            <a:ext cx="1499400" cy="1499400"/>
          </a:xfrm>
          <a:prstGeom prst="rect">
            <a:avLst/>
          </a:prstGeom>
          <a:ln>
            <a:noFill/>
          </a:ln>
          <a:effectLst>
            <a:outerShdw algn="tr" blurRad="50800" dir="8100000" dist="47347" rotWithShape="0">
              <a:srgbClr val="000000">
                <a:alpha val="40000"/>
              </a:srgbClr>
            </a:outerShdw>
          </a:effectLst>
        </p:spPr>
      </p:pic>
      <p:pic>
        <p:nvPicPr>
          <p:cNvPr id="204" name="Google Shape;156;p5" descr=""/>
          <p:cNvPicPr/>
          <p:nvPr/>
        </p:nvPicPr>
        <p:blipFill>
          <a:blip r:embed="rId2"/>
          <a:stretch/>
        </p:blipFill>
        <p:spPr>
          <a:xfrm>
            <a:off x="2806200" y="5407920"/>
            <a:ext cx="1588680" cy="1270080"/>
          </a:xfrm>
          <a:prstGeom prst="rect">
            <a:avLst/>
          </a:prstGeom>
          <a:ln>
            <a:noFill/>
          </a:ln>
          <a:effectLst>
            <a:outerShdw algn="tl" blurRad="50800" dir="2700000" dist="56511" rotWithShape="0">
              <a:srgbClr val="000000">
                <a:alpha val="40000"/>
              </a:srgbClr>
            </a:outerShdw>
          </a:effectLst>
        </p:spPr>
      </p:pic>
      <p:sp>
        <p:nvSpPr>
          <p:cNvPr id="205" name="CustomShape 6"/>
          <p:cNvSpPr/>
          <p:nvPr/>
        </p:nvSpPr>
        <p:spPr>
          <a:xfrm>
            <a:off x="1226520" y="2261160"/>
            <a:ext cx="10126800" cy="259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1" lang="en-US" sz="2939" spc="-1" strike="noStrike">
                <a:solidFill>
                  <a:srgbClr val="000000"/>
                </a:solidFill>
                <a:latin typeface="Calibri"/>
                <a:ea typeface="Calibri"/>
              </a:rPr>
              <a:t>Presentation by</a:t>
            </a:r>
            <a:r>
              <a:rPr b="0" lang="en-US" sz="2939" spc="-1" strike="noStrike">
                <a:solidFill>
                  <a:srgbClr val="000000"/>
                </a:solidFill>
                <a:latin typeface="Calibri"/>
                <a:ea typeface="Calibri"/>
              </a:rPr>
              <a:t>: Dr. Tuan Le (NMSU), Dr. Palvi Aggarwal (UTEP)</a:t>
            </a:r>
            <a:endParaRPr b="0" lang="en-US" sz="2939" spc="-1" strike="noStrike">
              <a:latin typeface="Arial"/>
            </a:endParaRPr>
          </a:p>
          <a:p>
            <a:pPr marL="228600" indent="-50400">
              <a:lnSpc>
                <a:spcPct val="100000"/>
              </a:lnSpc>
            </a:pPr>
            <a:endParaRPr b="0" lang="en-US" sz="2939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939" spc="-1" strike="noStrike">
                <a:solidFill>
                  <a:srgbClr val="000000"/>
                </a:solidFill>
                <a:latin typeface="Calibri"/>
                <a:ea typeface="Calibri"/>
              </a:rPr>
              <a:t>Team</a:t>
            </a:r>
            <a:r>
              <a:rPr b="0" lang="en-US" sz="2939" spc="-1" strike="noStrike">
                <a:solidFill>
                  <a:srgbClr val="000000"/>
                </a:solidFill>
                <a:latin typeface="Calibri"/>
                <a:ea typeface="Calibri"/>
              </a:rPr>
              <a:t>: Huiying Chen, Mohammad Ariful Islam Khan, Sanuj Kumar, Raena Cota, Dr. Tuan Le, Dr. Palvi Aggarwal, Dr. Huiping Cao, Dr. Enrico Pontelli, Dr. Ann Gates</a:t>
            </a:r>
            <a:endParaRPr b="0" lang="en-US" sz="2939" spc="-1" strike="noStrike">
              <a:latin typeface="Arial"/>
            </a:endParaRPr>
          </a:p>
        </p:txBody>
      </p:sp>
      <p:pic>
        <p:nvPicPr>
          <p:cNvPr id="206" name="Google Shape;158;p5" descr=""/>
          <p:cNvPicPr/>
          <p:nvPr/>
        </p:nvPicPr>
        <p:blipFill>
          <a:blip r:embed="rId3"/>
          <a:stretch/>
        </p:blipFill>
        <p:spPr>
          <a:xfrm>
            <a:off x="8341920" y="5407920"/>
            <a:ext cx="1413360" cy="127008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159;p5" descr=""/>
          <p:cNvPicPr/>
          <p:nvPr/>
        </p:nvPicPr>
        <p:blipFill>
          <a:blip r:embed="rId4"/>
          <a:stretch/>
        </p:blipFill>
        <p:spPr>
          <a:xfrm>
            <a:off x="6777000" y="5407920"/>
            <a:ext cx="1128240" cy="127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15440" y="1692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Overview of Data Analytics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1923840" y="6319800"/>
            <a:ext cx="8433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da73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3"/>
          <p:cNvSpPr/>
          <p:nvPr/>
        </p:nvSpPr>
        <p:spPr>
          <a:xfrm rot="10800000">
            <a:off x="1934640" y="1477080"/>
            <a:ext cx="360" cy="484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rgbClr val="fda73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4"/>
          <p:cNvSpPr/>
          <p:nvPr/>
        </p:nvSpPr>
        <p:spPr>
          <a:xfrm rot="19995000">
            <a:off x="1942920" y="4827960"/>
            <a:ext cx="2926080" cy="1148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 w="25560">
            <a:solidFill>
              <a:srgbClr val="91a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100000"/>
              </a:lnSpc>
            </a:pPr>
            <a:r>
              <a:rPr b="1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Descriptive Analytics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 rot="19995000">
            <a:off x="4580280" y="3506760"/>
            <a:ext cx="2802960" cy="11480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ba7c2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100000"/>
              </a:lnSpc>
            </a:pPr>
            <a:r>
              <a:rPr b="1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Predictive Analytics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 rot="19995000">
            <a:off x="7088040" y="2164320"/>
            <a:ext cx="3006360" cy="11480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255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>
              <a:lnSpc>
                <a:spcPct val="100000"/>
              </a:lnSpc>
            </a:pPr>
            <a:r>
              <a:rPr b="1" lang="en-US" sz="1870" spc="-1" strike="noStrike">
                <a:solidFill>
                  <a:srgbClr val="ffffff"/>
                </a:solidFill>
                <a:latin typeface="Arial"/>
                <a:ea typeface="Arial"/>
              </a:rPr>
              <a:t>Prescriptive Analytics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2688120" y="6343920"/>
            <a:ext cx="745524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Arial"/>
                <a:ea typeface="Arial"/>
              </a:rPr>
              <a:t>Level of advantage, optimization, value, decision power, and significance of output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15" name="CustomShape 8"/>
          <p:cNvSpPr/>
          <p:nvPr/>
        </p:nvSpPr>
        <p:spPr>
          <a:xfrm rot="16200000">
            <a:off x="-1135800" y="3666600"/>
            <a:ext cx="5366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 algn="ctr">
              <a:lnSpc>
                <a:spcPct val="100000"/>
              </a:lnSpc>
            </a:pPr>
            <a:r>
              <a:rPr b="0" lang="en-US" sz="1469" spc="-1" strike="noStrike">
                <a:solidFill>
                  <a:srgbClr val="000000"/>
                </a:solidFill>
                <a:latin typeface="Arial"/>
                <a:ea typeface="Arial"/>
              </a:rPr>
              <a:t>Stage, depth, challenge, intelligence, and human involvement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16" name="CustomShape 9"/>
          <p:cNvSpPr/>
          <p:nvPr/>
        </p:nvSpPr>
        <p:spPr>
          <a:xfrm rot="19991400">
            <a:off x="2908080" y="5718960"/>
            <a:ext cx="137880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91a000"/>
                </a:solidFill>
                <a:latin typeface="Arial"/>
                <a:ea typeface="Arial"/>
              </a:rPr>
              <a:t>Hindsight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7" name="CustomShape 10"/>
          <p:cNvSpPr/>
          <p:nvPr/>
        </p:nvSpPr>
        <p:spPr>
          <a:xfrm rot="19992000">
            <a:off x="5655960" y="4384440"/>
            <a:ext cx="111924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ef8600"/>
                </a:solidFill>
                <a:latin typeface="Arial"/>
                <a:ea typeface="Arial"/>
              </a:rPr>
              <a:t>Insight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8" name="CustomShape 11"/>
          <p:cNvSpPr/>
          <p:nvPr/>
        </p:nvSpPr>
        <p:spPr>
          <a:xfrm rot="19992000">
            <a:off x="8087040" y="3041280"/>
            <a:ext cx="1412640" cy="40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870" spc="-1" strike="noStrike">
                <a:solidFill>
                  <a:srgbClr val="c00000"/>
                </a:solidFill>
                <a:latin typeface="Arial"/>
                <a:ea typeface="Arial"/>
              </a:rPr>
              <a:t>Foresight</a:t>
            </a:r>
            <a:endParaRPr b="0" lang="en-US" sz="1870" spc="-1" strike="noStrike">
              <a:latin typeface="Arial"/>
            </a:endParaRPr>
          </a:p>
        </p:txBody>
      </p:sp>
      <p:sp>
        <p:nvSpPr>
          <p:cNvPr id="219" name="CustomShape 12"/>
          <p:cNvSpPr/>
          <p:nvPr/>
        </p:nvSpPr>
        <p:spPr>
          <a:xfrm>
            <a:off x="1894680" y="3841560"/>
            <a:ext cx="291096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91a000"/>
                </a:solidFill>
                <a:uFillTx/>
                <a:latin typeface="Arial"/>
                <a:ea typeface="Arial"/>
              </a:rPr>
              <a:t>Objectives: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91a000"/>
                </a:solidFill>
                <a:latin typeface="Arial"/>
                <a:ea typeface="Arial"/>
              </a:rPr>
              <a:t>What happened, when, how?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91a000"/>
                </a:solidFill>
                <a:latin typeface="Arial"/>
                <a:ea typeface="Arial"/>
              </a:rPr>
              <a:t>Why did it happen?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0" name="CustomShape 13"/>
          <p:cNvSpPr/>
          <p:nvPr/>
        </p:nvSpPr>
        <p:spPr>
          <a:xfrm>
            <a:off x="4413960" y="2573280"/>
            <a:ext cx="203688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ef8600"/>
                </a:solidFill>
                <a:uFillTx/>
                <a:latin typeface="Arial"/>
                <a:ea typeface="Arial"/>
              </a:rPr>
              <a:t>Objectives: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What, when, how, why could/will it happen?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1" name="CustomShape 14"/>
          <p:cNvSpPr/>
          <p:nvPr/>
        </p:nvSpPr>
        <p:spPr>
          <a:xfrm>
            <a:off x="6503400" y="828720"/>
            <a:ext cx="2197800" cy="168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c00000"/>
                </a:solidFill>
                <a:uFillTx/>
                <a:latin typeface="Arial"/>
                <a:ea typeface="Arial"/>
              </a:rPr>
              <a:t>Objectives: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What, when, how should it happen?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What, when, how is the next-best action?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What is the impact?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2" name="CustomShape 15"/>
          <p:cNvSpPr/>
          <p:nvPr/>
        </p:nvSpPr>
        <p:spPr>
          <a:xfrm>
            <a:off x="4204440" y="5371920"/>
            <a:ext cx="203688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91a000"/>
                </a:solidFill>
                <a:uFillTx/>
                <a:latin typeface="Arial"/>
                <a:ea typeface="Arial"/>
              </a:rPr>
              <a:t>Approaches: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91a000"/>
                </a:solidFill>
                <a:latin typeface="Arial"/>
                <a:ea typeface="Arial"/>
              </a:rPr>
              <a:t>Standard Report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91a000"/>
                </a:solidFill>
                <a:latin typeface="Arial"/>
                <a:ea typeface="Arial"/>
              </a:rPr>
              <a:t>Statistical Analysis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3" name="CustomShape 16"/>
          <p:cNvSpPr/>
          <p:nvPr/>
        </p:nvSpPr>
        <p:spPr>
          <a:xfrm>
            <a:off x="6503400" y="4559400"/>
            <a:ext cx="30798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ef8600"/>
                </a:solidFill>
                <a:uFillTx/>
                <a:latin typeface="Arial"/>
                <a:ea typeface="Arial"/>
              </a:rPr>
              <a:t>Approaches: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Statistical Analysis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Artificial Intelligence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Predictive Modeling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Machine Learning, Data Mining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ef8600"/>
                </a:solidFill>
                <a:latin typeface="Arial"/>
                <a:ea typeface="Arial"/>
              </a:rPr>
              <a:t>Forecasting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4" name="CustomShape 17"/>
          <p:cNvSpPr/>
          <p:nvPr/>
        </p:nvSpPr>
        <p:spPr>
          <a:xfrm>
            <a:off x="8999280" y="3274560"/>
            <a:ext cx="31888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>
            <a:spAutoFit/>
          </a:bodyPr>
          <a:p>
            <a:pPr>
              <a:lnSpc>
                <a:spcPct val="100000"/>
              </a:lnSpc>
            </a:pPr>
            <a:r>
              <a:rPr b="0" lang="en-US" sz="1469" spc="-1" strike="noStrike" u="sng">
                <a:solidFill>
                  <a:srgbClr val="c00000"/>
                </a:solidFill>
                <a:uFillTx/>
                <a:latin typeface="Arial"/>
                <a:ea typeface="Arial"/>
              </a:rPr>
              <a:t>Approaches: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Actionable Knowledge Recovery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Recommendation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Heuristic Testing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Simulation</a:t>
            </a:r>
            <a:endParaRPr b="0" lang="en-US" sz="1469" spc="-1" strike="noStrike"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69" spc="-1" strike="noStrike">
                <a:solidFill>
                  <a:srgbClr val="c00000"/>
                </a:solidFill>
                <a:latin typeface="Arial"/>
                <a:ea typeface="Arial"/>
              </a:rPr>
              <a:t>Optimization</a:t>
            </a:r>
            <a:endParaRPr b="0" lang="en-US" sz="1469" spc="-1" strike="noStrike">
              <a:latin typeface="Arial"/>
            </a:endParaRPr>
          </a:p>
        </p:txBody>
      </p:sp>
      <p:sp>
        <p:nvSpPr>
          <p:cNvPr id="225" name="TextShape 18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4EABF7C3-937D-4541-B1A2-5DAC1C3BFE7B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5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26" name="Google Shape;182;p6" descr=""/>
          <p:cNvPicPr/>
          <p:nvPr/>
        </p:nvPicPr>
        <p:blipFill>
          <a:blip r:embed="rId1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Predictive Analytics: Examples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2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0538EB8C-BE4F-4A36-9837-3C85C4BE6F17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5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29" name="Google Shape;189;p7" descr=""/>
          <p:cNvPicPr/>
          <p:nvPr/>
        </p:nvPicPr>
        <p:blipFill>
          <a:blip r:embed="rId1"/>
          <a:stretch/>
        </p:blipFill>
        <p:spPr>
          <a:xfrm>
            <a:off x="7258680" y="1396440"/>
            <a:ext cx="3389040" cy="190620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7288560" y="3441960"/>
            <a:ext cx="33336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Calibri"/>
              </a:rPr>
              <a:t>Will the airfare go down?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1" name="Google Shape;191;p7" descr=""/>
          <p:cNvPicPr/>
          <p:nvPr/>
        </p:nvPicPr>
        <p:blipFill>
          <a:blip r:embed="rId2"/>
          <a:stretch/>
        </p:blipFill>
        <p:spPr>
          <a:xfrm>
            <a:off x="1660320" y="1523520"/>
            <a:ext cx="3389040" cy="1779120"/>
          </a:xfrm>
          <a:prstGeom prst="rect">
            <a:avLst/>
          </a:prstGeom>
          <a:ln>
            <a:noFill/>
          </a:ln>
        </p:spPr>
      </p:pic>
      <p:sp>
        <p:nvSpPr>
          <p:cNvPr id="232" name="CustomShape 4"/>
          <p:cNvSpPr/>
          <p:nvPr/>
        </p:nvSpPr>
        <p:spPr>
          <a:xfrm>
            <a:off x="131760" y="3444840"/>
            <a:ext cx="673596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Calibri"/>
              </a:rPr>
              <a:t>Will the patient’s outcome from surgery be positive?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3" name="Google Shape;193;p7" descr=""/>
          <p:cNvPicPr/>
          <p:nvPr/>
        </p:nvPicPr>
        <p:blipFill>
          <a:blip r:embed="rId3"/>
          <a:stretch/>
        </p:blipFill>
        <p:spPr>
          <a:xfrm>
            <a:off x="1660320" y="4348800"/>
            <a:ext cx="3389040" cy="1694160"/>
          </a:xfrm>
          <a:prstGeom prst="rect">
            <a:avLst/>
          </a:prstGeom>
          <a:ln>
            <a:noFill/>
          </a:ln>
        </p:spPr>
      </p:pic>
      <p:sp>
        <p:nvSpPr>
          <p:cNvPr id="234" name="CustomShape 5"/>
          <p:cNvSpPr/>
          <p:nvPr/>
        </p:nvSpPr>
        <p:spPr>
          <a:xfrm>
            <a:off x="161640" y="6217560"/>
            <a:ext cx="655164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Calibri"/>
              </a:rPr>
              <a:t>Will the credit applicant turn out to be a fraudster?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5" name="Google Shape;195;p7" descr=""/>
          <p:cNvPicPr/>
          <p:nvPr/>
        </p:nvPicPr>
        <p:blipFill>
          <a:blip r:embed="rId4"/>
          <a:stretch/>
        </p:blipFill>
        <p:spPr>
          <a:xfrm>
            <a:off x="7142400" y="4172040"/>
            <a:ext cx="3906000" cy="2570040"/>
          </a:xfrm>
          <a:prstGeom prst="rect">
            <a:avLst/>
          </a:prstGeom>
          <a:ln>
            <a:noFill/>
          </a:ln>
        </p:spPr>
      </p:pic>
      <p:pic>
        <p:nvPicPr>
          <p:cNvPr id="236" name="Google Shape;196;p7" descr=""/>
          <p:cNvPicPr/>
          <p:nvPr/>
        </p:nvPicPr>
        <p:blipFill>
          <a:blip r:embed="rId5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  <a:ea typeface="Calibri"/>
              </a:rPr>
              <a:t>Book Recommendations - What Book to Read Next?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415440" y="1536480"/>
            <a:ext cx="11360520" cy="53208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609480" indent="-45684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A user has read some books. Can we recommend what book he/she should read next?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609480" indent="-304560"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  <a:spcAft>
                <a:spcPts val="2132"/>
              </a:spcAft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C02E24A3-7462-48EE-9382-6A2568D516E8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5</a:t>
            </a:fld>
            <a:endParaRPr b="0" lang="en-US" sz="1339" spc="-1" strike="noStrike">
              <a:latin typeface="Times New Roman"/>
            </a:endParaRPr>
          </a:p>
        </p:txBody>
      </p:sp>
      <p:pic>
        <p:nvPicPr>
          <p:cNvPr id="240" name="Google Shape;204;p8" descr=""/>
          <p:cNvPicPr/>
          <p:nvPr/>
        </p:nvPicPr>
        <p:blipFill>
          <a:blip r:embed="rId1"/>
          <a:stretch/>
        </p:blipFill>
        <p:spPr>
          <a:xfrm>
            <a:off x="2522160" y="3074760"/>
            <a:ext cx="1893600" cy="235836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205;p8" descr=""/>
          <p:cNvPicPr/>
          <p:nvPr/>
        </p:nvPicPr>
        <p:blipFill>
          <a:blip r:embed="rId2"/>
          <a:stretch/>
        </p:blipFill>
        <p:spPr>
          <a:xfrm>
            <a:off x="275760" y="3656520"/>
            <a:ext cx="1219320" cy="121932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1563840" y="4092840"/>
            <a:ext cx="66924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139" spc="-1" strike="noStrike">
                <a:solidFill>
                  <a:srgbClr val="595959"/>
                </a:solidFill>
                <a:latin typeface="Calibri"/>
                <a:ea typeface="Calibri"/>
              </a:rPr>
              <a:t>likes</a:t>
            </a:r>
            <a:endParaRPr b="0" lang="en-US" sz="2139" spc="-1" strike="noStrike">
              <a:latin typeface="Arial"/>
            </a:endParaRPr>
          </a:p>
        </p:txBody>
      </p:sp>
      <p:pic>
        <p:nvPicPr>
          <p:cNvPr id="243" name="Google Shape;207;p8" descr=""/>
          <p:cNvPicPr/>
          <p:nvPr/>
        </p:nvPicPr>
        <p:blipFill>
          <a:blip r:embed="rId3"/>
          <a:stretch/>
        </p:blipFill>
        <p:spPr>
          <a:xfrm>
            <a:off x="2205360" y="5561280"/>
            <a:ext cx="2526840" cy="367920"/>
          </a:xfrm>
          <a:prstGeom prst="rect">
            <a:avLst/>
          </a:prstGeom>
          <a:ln>
            <a:noFill/>
          </a:ln>
        </p:spPr>
      </p:pic>
      <p:pic>
        <p:nvPicPr>
          <p:cNvPr id="244" name="Google Shape;208;p8" descr=""/>
          <p:cNvPicPr/>
          <p:nvPr/>
        </p:nvPicPr>
        <p:blipFill>
          <a:blip r:embed="rId4"/>
          <a:stretch/>
        </p:blipFill>
        <p:spPr>
          <a:xfrm>
            <a:off x="8362800" y="3079080"/>
            <a:ext cx="1940040" cy="2358360"/>
          </a:xfrm>
          <a:prstGeom prst="rect">
            <a:avLst/>
          </a:prstGeom>
          <a:ln>
            <a:noFill/>
          </a:ln>
        </p:spPr>
      </p:pic>
      <p:sp>
        <p:nvSpPr>
          <p:cNvPr id="245" name="CustomShape 5"/>
          <p:cNvSpPr/>
          <p:nvPr/>
        </p:nvSpPr>
        <p:spPr>
          <a:xfrm>
            <a:off x="5730120" y="4254120"/>
            <a:ext cx="1091520" cy="3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00">
            <a:solidFill>
              <a:srgbClr val="256c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6"/>
          <p:cNvSpPr/>
          <p:nvPr/>
        </p:nvSpPr>
        <p:spPr>
          <a:xfrm>
            <a:off x="4865760" y="3802680"/>
            <a:ext cx="2480400" cy="41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139" spc="-1" strike="noStrike">
                <a:solidFill>
                  <a:srgbClr val="595959"/>
                </a:solidFill>
                <a:latin typeface="Calibri"/>
                <a:ea typeface="Calibri"/>
              </a:rPr>
              <a:t>He/She may also like</a:t>
            </a:r>
            <a:endParaRPr b="0" lang="en-US" sz="2139" spc="-1" strike="noStrike"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6051240" y="5627520"/>
            <a:ext cx="61099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595959"/>
                </a:solidFill>
                <a:latin typeface="Calibri"/>
                <a:ea typeface="Calibri"/>
              </a:rPr>
              <a:t>Would he also give a 5 stars rating to this book?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8" name="CustomShape 8"/>
          <p:cNvSpPr/>
          <p:nvPr/>
        </p:nvSpPr>
        <p:spPr>
          <a:xfrm>
            <a:off x="6172560" y="6069600"/>
            <a:ext cx="443160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This is a rating prediction problem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9" name="Google Shape;213;p8" descr=""/>
          <p:cNvPicPr/>
          <p:nvPr/>
        </p:nvPicPr>
        <p:blipFill>
          <a:blip r:embed="rId5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415440" y="593280"/>
            <a:ext cx="11360520" cy="7632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This Session: Predict Book Ratings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2"/>
          <p:cNvSpPr txBox="1"/>
          <p:nvPr/>
        </p:nvSpPr>
        <p:spPr>
          <a:xfrm>
            <a:off x="415440" y="1536480"/>
            <a:ext cx="11360520" cy="532080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>
            <a:noAutofit/>
          </a:bodyPr>
          <a:p>
            <a:pPr marL="152280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609480" indent="-304560">
              <a:lnSpc>
                <a:spcPct val="115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2132"/>
              </a:spcBef>
              <a:spcAft>
                <a:spcPts val="2132"/>
              </a:spcAf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11296440" y="6217560"/>
            <a:ext cx="731160" cy="524520"/>
          </a:xfrm>
          <a:prstGeom prst="rect">
            <a:avLst/>
          </a:prstGeom>
          <a:noFill/>
          <a:ln>
            <a:noFill/>
          </a:ln>
        </p:spPr>
        <p:txBody>
          <a:bodyPr lIns="122040" rIns="122040" tIns="122040" bIns="122040" anchor="ctr">
            <a:noAutofit/>
          </a:bodyPr>
          <a:p>
            <a:pPr algn="r">
              <a:lnSpc>
                <a:spcPct val="100000"/>
              </a:lnSpc>
            </a:pPr>
            <a:fld id="{900C2F7A-01BC-45B2-B328-A99B2ACCEF38}" type="slidenum">
              <a:rPr b="0" lang="en-US" sz="1339" spc="-1" strike="noStrike">
                <a:solidFill>
                  <a:srgbClr val="373545"/>
                </a:solidFill>
                <a:latin typeface="Arial"/>
                <a:ea typeface="Arial"/>
              </a:rPr>
              <a:t>&lt;number&gt;</a:t>
            </a:fld>
            <a:endParaRPr b="0" lang="en-US" sz="1339" spc="-1" strike="noStrike">
              <a:latin typeface="Times New Roman"/>
            </a:endParaRPr>
          </a:p>
        </p:txBody>
      </p:sp>
      <p:sp>
        <p:nvSpPr>
          <p:cNvPr id="253" name="CustomShape 4"/>
          <p:cNvSpPr/>
          <p:nvPr/>
        </p:nvSpPr>
        <p:spPr>
          <a:xfrm>
            <a:off x="2806200" y="247320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698760" y="4020120"/>
            <a:ext cx="10846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5" name="Google Shape;223;p9" descr=""/>
          <p:cNvPicPr/>
          <p:nvPr/>
        </p:nvPicPr>
        <p:blipFill>
          <a:blip r:embed="rId1"/>
          <a:stretch/>
        </p:blipFill>
        <p:spPr>
          <a:xfrm>
            <a:off x="8164080" y="3492360"/>
            <a:ext cx="2514240" cy="1409400"/>
          </a:xfrm>
          <a:prstGeom prst="rect">
            <a:avLst/>
          </a:prstGeom>
          <a:ln>
            <a:noFill/>
          </a:ln>
        </p:spPr>
      </p:pic>
      <p:pic>
        <p:nvPicPr>
          <p:cNvPr id="256" name="Google Shape;224;p9" descr=""/>
          <p:cNvPicPr/>
          <p:nvPr/>
        </p:nvPicPr>
        <p:blipFill>
          <a:blip r:embed="rId2"/>
          <a:stretch/>
        </p:blipFill>
        <p:spPr>
          <a:xfrm>
            <a:off x="1764000" y="3007440"/>
            <a:ext cx="2666520" cy="3327120"/>
          </a:xfrm>
          <a:prstGeom prst="rect">
            <a:avLst/>
          </a:prstGeom>
          <a:ln>
            <a:noFill/>
          </a:ln>
        </p:spPr>
      </p:pic>
      <p:sp>
        <p:nvSpPr>
          <p:cNvPr id="257" name="CustomShape 6"/>
          <p:cNvSpPr/>
          <p:nvPr/>
        </p:nvSpPr>
        <p:spPr>
          <a:xfrm>
            <a:off x="5728320" y="4251960"/>
            <a:ext cx="1091520" cy="3769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600">
            <a:solidFill>
              <a:srgbClr val="256c87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7"/>
          <p:cNvSpPr/>
          <p:nvPr/>
        </p:nvSpPr>
        <p:spPr>
          <a:xfrm>
            <a:off x="2462760" y="54705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6274440" y="1706040"/>
            <a:ext cx="5964480" cy="82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For simplicity, you are asked to predict ratings by a user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uy </a:t>
            </a: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in a dataset called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CustomShape 9"/>
          <p:cNvSpPr/>
          <p:nvPr/>
        </p:nvSpPr>
        <p:spPr>
          <a:xfrm>
            <a:off x="8840520" y="5418360"/>
            <a:ext cx="15868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Dataset D2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678960" y="1890720"/>
            <a:ext cx="527508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You are given a dataset called </a:t>
            </a:r>
            <a:r>
              <a:rPr b="1" lang="en-US" sz="2400" spc="-1" strike="noStrike">
                <a:solidFill>
                  <a:srgbClr val="0070c0"/>
                </a:solidFill>
                <a:latin typeface="Calibri"/>
                <a:ea typeface="Calibri"/>
              </a:rPr>
              <a:t>D1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2" name="Google Shape;230;p9" descr=""/>
          <p:cNvPicPr/>
          <p:nvPr/>
        </p:nvPicPr>
        <p:blipFill>
          <a:blip r:embed="rId3"/>
          <a:stretch/>
        </p:blipFill>
        <p:spPr>
          <a:xfrm>
            <a:off x="4128840" y="6226560"/>
            <a:ext cx="4336920" cy="50652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231;p9" descr=""/>
          <p:cNvPicPr/>
          <p:nvPr/>
        </p:nvPicPr>
        <p:blipFill>
          <a:blip r:embed="rId4"/>
          <a:stretch/>
        </p:blipFill>
        <p:spPr>
          <a:xfrm>
            <a:off x="11387160" y="6138360"/>
            <a:ext cx="616680" cy="616680"/>
          </a:xfrm>
          <a:prstGeom prst="rect">
            <a:avLst/>
          </a:prstGeom>
          <a:ln>
            <a:noFill/>
          </a:ln>
        </p:spPr>
      </p:pic>
      <p:sp>
        <p:nvSpPr>
          <p:cNvPr id="264" name="CustomShape 11"/>
          <p:cNvSpPr/>
          <p:nvPr/>
        </p:nvSpPr>
        <p:spPr>
          <a:xfrm>
            <a:off x="9182160" y="2754720"/>
            <a:ext cx="90360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users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CustomShape 12"/>
          <p:cNvSpPr/>
          <p:nvPr/>
        </p:nvSpPr>
        <p:spPr>
          <a:xfrm>
            <a:off x="7158960" y="3960720"/>
            <a:ext cx="1084680" cy="61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books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Trio_Office/6.2.8.2$Windows_x86 LibreOffice_project/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2021-02-24T01:21:19Z</dcterms:created>
  <dc:creator>Isabel Olivares</dc:creator>
  <dc:description/>
  <dc:language>en-US</dc:language>
  <cp:lastModifiedBy/>
  <cp:revision>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0x01010089FD4E2A7FFD5D459CF32966F6895679</vt:lpwstr>
  </property>
</Properties>
</file>